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4"/>
  </p:sldMasterIdLst>
  <p:notesMasterIdLst>
    <p:notesMasterId r:id="rId16"/>
  </p:notesMasterIdLst>
  <p:sldIdLst>
    <p:sldId id="256" r:id="rId5"/>
    <p:sldId id="7818" r:id="rId6"/>
    <p:sldId id="7811" r:id="rId7"/>
    <p:sldId id="7813" r:id="rId8"/>
    <p:sldId id="7820" r:id="rId9"/>
    <p:sldId id="7814" r:id="rId10"/>
    <p:sldId id="7815" r:id="rId11"/>
    <p:sldId id="7816" r:id="rId12"/>
    <p:sldId id="7817" r:id="rId13"/>
    <p:sldId id="7821" r:id="rId14"/>
    <p:sldId id="7819" r:id="rId15"/>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262"/>
    <a:srgbClr val="199CD9"/>
    <a:srgbClr val="456024"/>
    <a:srgbClr val="20305C"/>
    <a:srgbClr val="45005C"/>
    <a:srgbClr val="00555C"/>
    <a:srgbClr val="FEDD00"/>
    <a:srgbClr val="1C9CD8"/>
    <a:srgbClr val="A6CE39"/>
    <a:srgbClr val="FF3E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BB467-EAA7-4B57-8772-7244A6453E7D}" vWet="4" dt="2022-09-29T08:18:12.448"/>
    <p1510:client id="{E820F98E-114D-4EF5-BA1C-85820D996332}" v="264" dt="2022-09-29T09:54:07.620"/>
    <p1510:client id="{D82C816D-D033-F902-C599-972ECBA3D277}" v="19" dt="2022-09-29T10:01:55.464"/>
    <p1510:client id="{F137C5D9-2A59-4EB7-A101-D4582D0F254B}" v="252" dt="2022-09-29T09:52:24.699"/>
    <p1510:client id="{97F9919C-2906-44CD-B27E-6232B504AF66}" v="4" dt="2022-09-29T08:18:05.531"/>
    <p1510:client id="{FD73D8D6-8332-BBD4-BC0C-3F6308AD7C53}" v="297" dt="2022-09-29T10:04:45.392"/>
    <p1510:client id="{445E7423-5024-40D8-8A11-B012CD667745}" v="60" dt="2022-09-29T09:46:54.77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82416" autoAdjust="0"/>
  </p:normalViewPr>
  <p:slideViewPr>
    <p:cSldViewPr snapToGrid="0">
      <p:cViewPr varScale="1">
        <p:scale>
          <a:sx n="92" d="100"/>
          <a:sy n="92" d="100"/>
        </p:scale>
        <p:origin x="1304" y="17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2000" b="1"/>
              <a:t>S + V + MP (39 mandat)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Blad1!$A$8</c:f>
              <c:strCache>
                <c:ptCount val="1"/>
                <c:pt idx="0">
                  <c:v>s</c:v>
                </c:pt>
              </c:strCache>
            </c:strRef>
          </c:tx>
          <c:spPr>
            <a:solidFill>
              <a:srgbClr val="FF0000"/>
            </a:solidFill>
            <a:ln>
              <a:noFill/>
            </a:ln>
            <a:effectLst/>
          </c:spPr>
          <c:invertIfNegative val="0"/>
          <c:val>
            <c:numRef>
              <c:f>Blad1!$B$8</c:f>
              <c:numCache>
                <c:formatCode>General</c:formatCode>
                <c:ptCount val="1"/>
                <c:pt idx="0">
                  <c:v>23</c:v>
                </c:pt>
              </c:numCache>
            </c:numRef>
          </c:val>
          <c:extLst>
            <c:ext xmlns:c16="http://schemas.microsoft.com/office/drawing/2014/chart" uri="{C3380CC4-5D6E-409C-BE32-E72D297353CC}">
              <c16:uniqueId val="{00000000-EB85-450A-BEDB-C9616E066423}"/>
            </c:ext>
          </c:extLst>
        </c:ser>
        <c:ser>
          <c:idx val="1"/>
          <c:order val="1"/>
          <c:tx>
            <c:strRef>
              <c:f>Blad1!$A$9</c:f>
              <c:strCache>
                <c:ptCount val="1"/>
                <c:pt idx="0">
                  <c:v>v</c:v>
                </c:pt>
              </c:strCache>
            </c:strRef>
          </c:tx>
          <c:spPr>
            <a:solidFill>
              <a:srgbClr val="C00000"/>
            </a:solidFill>
            <a:ln>
              <a:noFill/>
            </a:ln>
            <a:effectLst/>
          </c:spPr>
          <c:invertIfNegative val="0"/>
          <c:val>
            <c:numRef>
              <c:f>Blad1!$B$9</c:f>
              <c:numCache>
                <c:formatCode>General</c:formatCode>
                <c:ptCount val="1"/>
                <c:pt idx="0">
                  <c:v>11</c:v>
                </c:pt>
              </c:numCache>
            </c:numRef>
          </c:val>
          <c:extLst>
            <c:ext xmlns:c16="http://schemas.microsoft.com/office/drawing/2014/chart" uri="{C3380CC4-5D6E-409C-BE32-E72D297353CC}">
              <c16:uniqueId val="{00000001-EB85-450A-BEDB-C9616E066423}"/>
            </c:ext>
          </c:extLst>
        </c:ser>
        <c:ser>
          <c:idx val="2"/>
          <c:order val="2"/>
          <c:tx>
            <c:strRef>
              <c:f>Blad1!$A$10</c:f>
              <c:strCache>
                <c:ptCount val="1"/>
                <c:pt idx="0">
                  <c:v>mp </c:v>
                </c:pt>
              </c:strCache>
            </c:strRef>
          </c:tx>
          <c:spPr>
            <a:solidFill>
              <a:srgbClr val="92D050"/>
            </a:solidFill>
            <a:ln>
              <a:noFill/>
            </a:ln>
            <a:effectLst/>
          </c:spPr>
          <c:invertIfNegative val="0"/>
          <c:val>
            <c:numRef>
              <c:f>Blad1!$B$10</c:f>
              <c:numCache>
                <c:formatCode>General</c:formatCode>
                <c:ptCount val="1"/>
                <c:pt idx="0">
                  <c:v>5</c:v>
                </c:pt>
              </c:numCache>
            </c:numRef>
          </c:val>
          <c:extLst>
            <c:ext xmlns:c16="http://schemas.microsoft.com/office/drawing/2014/chart" uri="{C3380CC4-5D6E-409C-BE32-E72D297353CC}">
              <c16:uniqueId val="{00000002-EB85-450A-BEDB-C9616E066423}"/>
            </c:ext>
          </c:extLst>
        </c:ser>
        <c:dLbls>
          <c:showLegendKey val="0"/>
          <c:showVal val="0"/>
          <c:showCatName val="0"/>
          <c:showSerName val="0"/>
          <c:showPercent val="0"/>
          <c:showBubbleSize val="0"/>
        </c:dLbls>
        <c:gapWidth val="150"/>
        <c:overlap val="100"/>
        <c:axId val="908837664"/>
        <c:axId val="908841928"/>
      </c:barChart>
      <c:catAx>
        <c:axId val="90883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08841928"/>
        <c:crosses val="autoZero"/>
        <c:auto val="1"/>
        <c:lblAlgn val="ctr"/>
        <c:lblOffset val="100"/>
        <c:noMultiLvlLbl val="0"/>
      </c:catAx>
      <c:valAx>
        <c:axId val="908841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08837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2000" b="1"/>
              <a:t>Moderatlett alliansstyre (32 mandat)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Blad1!$A$14</c:f>
              <c:strCache>
                <c:ptCount val="1"/>
                <c:pt idx="0">
                  <c:v>m</c:v>
                </c:pt>
              </c:strCache>
            </c:strRef>
          </c:tx>
          <c:spPr>
            <a:solidFill>
              <a:srgbClr val="0070C0"/>
            </a:solidFill>
            <a:ln>
              <a:noFill/>
            </a:ln>
            <a:effectLst/>
          </c:spPr>
          <c:invertIfNegative val="0"/>
          <c:val>
            <c:numRef>
              <c:f>Blad1!$B$14</c:f>
              <c:numCache>
                <c:formatCode>General</c:formatCode>
                <c:ptCount val="1"/>
                <c:pt idx="0">
                  <c:v>14</c:v>
                </c:pt>
              </c:numCache>
            </c:numRef>
          </c:val>
          <c:extLst>
            <c:ext xmlns:c16="http://schemas.microsoft.com/office/drawing/2014/chart" uri="{C3380CC4-5D6E-409C-BE32-E72D297353CC}">
              <c16:uniqueId val="{00000000-519B-461F-AE1F-EFF833056A48}"/>
            </c:ext>
          </c:extLst>
        </c:ser>
        <c:ser>
          <c:idx val="1"/>
          <c:order val="1"/>
          <c:tx>
            <c:strRef>
              <c:f>Blad1!$A$15</c:f>
              <c:strCache>
                <c:ptCount val="1"/>
                <c:pt idx="0">
                  <c:v>kd</c:v>
                </c:pt>
              </c:strCache>
            </c:strRef>
          </c:tx>
          <c:spPr>
            <a:solidFill>
              <a:schemeClr val="accent5">
                <a:lumMod val="50000"/>
              </a:schemeClr>
            </a:solidFill>
            <a:ln>
              <a:noFill/>
            </a:ln>
            <a:effectLst/>
          </c:spPr>
          <c:invertIfNegative val="0"/>
          <c:val>
            <c:numRef>
              <c:f>Blad1!$B$15</c:f>
              <c:numCache>
                <c:formatCode>General</c:formatCode>
                <c:ptCount val="1"/>
                <c:pt idx="0">
                  <c:v>6</c:v>
                </c:pt>
              </c:numCache>
            </c:numRef>
          </c:val>
          <c:extLst>
            <c:ext xmlns:c16="http://schemas.microsoft.com/office/drawing/2014/chart" uri="{C3380CC4-5D6E-409C-BE32-E72D297353CC}">
              <c16:uniqueId val="{00000001-519B-461F-AE1F-EFF833056A48}"/>
            </c:ext>
          </c:extLst>
        </c:ser>
        <c:ser>
          <c:idx val="2"/>
          <c:order val="2"/>
          <c:tx>
            <c:strRef>
              <c:f>Blad1!$A$16</c:f>
              <c:strCache>
                <c:ptCount val="1"/>
                <c:pt idx="0">
                  <c:v>c</c:v>
                </c:pt>
              </c:strCache>
            </c:strRef>
          </c:tx>
          <c:spPr>
            <a:solidFill>
              <a:srgbClr val="00B050"/>
            </a:solidFill>
            <a:ln>
              <a:noFill/>
            </a:ln>
            <a:effectLst/>
          </c:spPr>
          <c:invertIfNegative val="0"/>
          <c:val>
            <c:numRef>
              <c:f>Blad1!$B$16</c:f>
              <c:numCache>
                <c:formatCode>General</c:formatCode>
                <c:ptCount val="1"/>
                <c:pt idx="0">
                  <c:v>7</c:v>
                </c:pt>
              </c:numCache>
            </c:numRef>
          </c:val>
          <c:extLst>
            <c:ext xmlns:c16="http://schemas.microsoft.com/office/drawing/2014/chart" uri="{C3380CC4-5D6E-409C-BE32-E72D297353CC}">
              <c16:uniqueId val="{00000002-519B-461F-AE1F-EFF833056A48}"/>
            </c:ext>
          </c:extLst>
        </c:ser>
        <c:ser>
          <c:idx val="3"/>
          <c:order val="3"/>
          <c:tx>
            <c:strRef>
              <c:f>Blad1!$A$17</c:f>
              <c:strCache>
                <c:ptCount val="1"/>
                <c:pt idx="0">
                  <c:v>l</c:v>
                </c:pt>
              </c:strCache>
            </c:strRef>
          </c:tx>
          <c:spPr>
            <a:solidFill>
              <a:srgbClr val="00B0F0"/>
            </a:solidFill>
            <a:ln>
              <a:noFill/>
            </a:ln>
            <a:effectLst/>
          </c:spPr>
          <c:invertIfNegative val="0"/>
          <c:val>
            <c:numRef>
              <c:f>Blad1!$B$17</c:f>
              <c:numCache>
                <c:formatCode>General</c:formatCode>
                <c:ptCount val="1"/>
                <c:pt idx="0">
                  <c:v>5</c:v>
                </c:pt>
              </c:numCache>
            </c:numRef>
          </c:val>
          <c:extLst>
            <c:ext xmlns:c16="http://schemas.microsoft.com/office/drawing/2014/chart" uri="{C3380CC4-5D6E-409C-BE32-E72D297353CC}">
              <c16:uniqueId val="{00000003-519B-461F-AE1F-EFF833056A48}"/>
            </c:ext>
          </c:extLst>
        </c:ser>
        <c:dLbls>
          <c:showLegendKey val="0"/>
          <c:showVal val="0"/>
          <c:showCatName val="0"/>
          <c:showSerName val="0"/>
          <c:showPercent val="0"/>
          <c:showBubbleSize val="0"/>
        </c:dLbls>
        <c:gapWidth val="150"/>
        <c:overlap val="100"/>
        <c:axId val="900749688"/>
        <c:axId val="900754280"/>
      </c:barChart>
      <c:catAx>
        <c:axId val="900749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00754280"/>
        <c:crosses val="autoZero"/>
        <c:auto val="1"/>
        <c:lblAlgn val="ctr"/>
        <c:lblOffset val="100"/>
        <c:noMultiLvlLbl val="0"/>
      </c:catAx>
      <c:valAx>
        <c:axId val="900754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00749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6F51B1A-607C-4CFA-89EC-F8CC3C816118}" type="datetimeFigureOut">
              <a:rPr lang="sv-SE" smtClean="0"/>
              <a:t>2022-09-29</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777BC01-6843-4605-B090-3EA872172D71}" type="slidenum">
              <a:rPr lang="sv-SE" smtClean="0"/>
              <a:t>‹#›</a:t>
            </a:fld>
            <a:endParaRPr lang="sv-SE"/>
          </a:p>
        </p:txBody>
      </p:sp>
    </p:spTree>
    <p:extLst>
      <p:ext uri="{BB962C8B-B14F-4D97-AF65-F5344CB8AC3E}">
        <p14:creationId xmlns:p14="http://schemas.microsoft.com/office/powerpoint/2010/main" val="3901692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Erik</a:t>
            </a:r>
          </a:p>
        </p:txBody>
      </p:sp>
      <p:sp>
        <p:nvSpPr>
          <p:cNvPr id="4" name="Slide Number Placeholder 3"/>
          <p:cNvSpPr>
            <a:spLocks noGrp="1"/>
          </p:cNvSpPr>
          <p:nvPr>
            <p:ph type="sldNum" sz="quarter" idx="5"/>
          </p:nvPr>
        </p:nvSpPr>
        <p:spPr/>
        <p:txBody>
          <a:bodyPr/>
          <a:lstStyle/>
          <a:p>
            <a:fld id="{5777BC01-6843-4605-B090-3EA872172D71}" type="slidenum">
              <a:rPr lang="sv-SE" smtClean="0"/>
              <a:t>1</a:t>
            </a:fld>
            <a:endParaRPr lang="sv-SE"/>
          </a:p>
        </p:txBody>
      </p:sp>
    </p:spTree>
    <p:extLst>
      <p:ext uri="{BB962C8B-B14F-4D97-AF65-F5344CB8AC3E}">
        <p14:creationId xmlns:p14="http://schemas.microsoft.com/office/powerpoint/2010/main" val="363065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baseline="0">
                <a:solidFill>
                  <a:srgbClr val="000000"/>
                </a:solidFill>
                <a:latin typeface="OMFHK N+ Chronicle Text G 1"/>
              </a:rPr>
              <a:t>För det första är det viktigt att påpeka att både 2020 och 2021 års starka resultat främst berodde på tillfälliga faktorer och inte på överskott i verksamheterna. Överskotten kom i stället främst från höga statsbidrag och högre skatteintäkter än förväntat. Även 2022 beräknas bli ett år med relativt starka resultat tack vare att skatteintäkterna fortsätter att öka snabbt, men även för att pensionskostnaderna minskar jämfört med föregående år. </a:t>
            </a:r>
          </a:p>
          <a:p>
            <a:endParaRPr lang="sv-SE" sz="1200" b="0" i="0" u="none" strike="noStrike" baseline="0">
              <a:solidFill>
                <a:srgbClr val="000000"/>
              </a:solidFill>
              <a:latin typeface="OMFHK N+ Chronicle Text G 1"/>
            </a:endParaRPr>
          </a:p>
          <a:p>
            <a:r>
              <a:rPr lang="sv-SE" sz="1200" b="0" i="0" u="none" strike="noStrike" baseline="0">
                <a:solidFill>
                  <a:srgbClr val="000000"/>
                </a:solidFill>
                <a:latin typeface="OMFHK N+ Chronicle Text G 1"/>
              </a:rPr>
              <a:t>I Sverige fortsätter återhämtningen efter pandemin 2022 och 2023, vilket leder till ett något förhöjt resursutnyttjande mot slutet av 2023. Att pandemirestriktionerna tagits bort innebär betydande positiva effekter för samhällsekonomin. Antalet arbetade timmar ökar snabbt 2022 och 2023, vilket stärker lönesumman och det kommunala skatteunderlaget. </a:t>
            </a:r>
          </a:p>
          <a:p>
            <a:endParaRPr lang="sv-SE" sz="1200" b="0" i="0" u="none" strike="noStrike" baseline="0">
              <a:solidFill>
                <a:srgbClr val="000000"/>
              </a:solidFill>
              <a:latin typeface="OMFHK N+ Chronicle Text G 1"/>
            </a:endParaRPr>
          </a:p>
          <a:p>
            <a:r>
              <a:rPr lang="sv-SE" sz="1200" b="0" i="0" u="none" strike="noStrike" baseline="0">
                <a:solidFill>
                  <a:srgbClr val="000000"/>
                </a:solidFill>
                <a:latin typeface="OMFHK N+ Chronicle Text G 1"/>
              </a:rPr>
              <a:t>Under 2000-talet har skatteintäkternas reala utveckling varit god till följd av att löneökningarna i samhället har varit högre än prisökningarna, vilket är den normala situationen vid ekonomisk tillväxt. Inför 2023 är situationen den omvända. Skatteunderlaget urholkas realt sett till följd av den stigande inflationen.</a:t>
            </a:r>
          </a:p>
          <a:p>
            <a:endParaRPr lang="sv-SE" sz="1200" b="0" i="0" u="none" strike="noStrike" baseline="0">
              <a:solidFill>
                <a:srgbClr val="000000"/>
              </a:solidFill>
              <a:latin typeface="OMFHK N+ Chronicle Text G 1"/>
            </a:endParaRPr>
          </a:p>
          <a:p>
            <a:r>
              <a:rPr lang="sv-SE" sz="1200" b="0" i="0" u="none" strike="noStrike" baseline="0">
                <a:solidFill>
                  <a:srgbClr val="000000"/>
                </a:solidFill>
                <a:latin typeface="OMFHK N+ Chronicle Text G 1"/>
              </a:rPr>
              <a:t>Det ekonomiska läget 2023 är osäkert. Situationen i omvärlden och kriget i Ukraina påverkar både nuläget och framtidsutsikterna. Inflationen har ökat rekordsnabbt till historiska nivåer och fått fäste i ekonomin på bredfront. Prognosen är att det reala skatteunderlaget urholkas 2023 vilket innebär en minskning i kommunens köpkraft. </a:t>
            </a:r>
          </a:p>
          <a:p>
            <a:endParaRPr lang="sv-SE" sz="1200" b="1" i="1" u="none" strike="noStrike" baseline="0">
              <a:solidFill>
                <a:srgbClr val="000000"/>
              </a:solidFill>
              <a:latin typeface="OMFHK N+ Chronicle Text G 1"/>
            </a:endParaRPr>
          </a:p>
          <a:p>
            <a:r>
              <a:rPr lang="sv-SE" sz="1200" b="0" i="0" u="none" strike="noStrike" baseline="0">
                <a:solidFill>
                  <a:srgbClr val="000000"/>
                </a:solidFill>
                <a:latin typeface="OMFHK N+ Chronicle Text G 1"/>
              </a:rPr>
              <a:t>Pensionskostnaderna ökar kraftigt 2023. </a:t>
            </a:r>
            <a:r>
              <a:rPr lang="sv-SE" sz="1100" b="0" i="0" u="none" strike="noStrike" baseline="0">
                <a:solidFill>
                  <a:srgbClr val="000000"/>
                </a:solidFill>
                <a:latin typeface="HODHD L+ Chronicle Text G 1"/>
              </a:rPr>
              <a:t>Kostnaden för avtalspensioner (inklusive finansiell kostnad) beräknas öka kraftigt 2023 främst på grund av inflationsuppgången men även till följd av premiehöjningar i det nya pensionsavtalet och löneökningar under pandemin. Kostnadsökningen förklaras främst av: </a:t>
            </a:r>
            <a:endParaRPr lang="sv-SE" sz="1100" b="0" i="0" u="none" strike="noStrike" baseline="0">
              <a:solidFill>
                <a:srgbClr val="000000"/>
              </a:solidFill>
              <a:latin typeface="HODHF A+ Bembo"/>
            </a:endParaRPr>
          </a:p>
          <a:p>
            <a:r>
              <a:rPr lang="sv-SE" sz="1100" b="0" i="0" u="none" strike="noStrike" baseline="0">
                <a:solidFill>
                  <a:srgbClr val="000000"/>
                </a:solidFill>
                <a:latin typeface="HODHD L+ Chronicle Text G 1"/>
              </a:rPr>
              <a:t>den snabba uppgången i inflationstakten </a:t>
            </a:r>
            <a:r>
              <a:rPr lang="sv-SE" sz="1100" b="0" i="0" u="none" strike="noStrike" baseline="0">
                <a:solidFill>
                  <a:srgbClr val="000000"/>
                </a:solidFill>
                <a:latin typeface="HODHF A+ Bembo"/>
              </a:rPr>
              <a:t>2022 som medförde en 8,7% ökning i pri</a:t>
            </a:r>
            <a:r>
              <a:rPr lang="sv-SE" sz="1100" b="0" i="0" u="none" strike="noStrike" baseline="0">
                <a:solidFill>
                  <a:srgbClr val="000000"/>
                </a:solidFill>
                <a:latin typeface="HODHD L+ Chronicle Text G 1"/>
              </a:rPr>
              <a:t>sbasbeloppet år </a:t>
            </a:r>
            <a:r>
              <a:rPr lang="sv-SE" sz="1100" b="0" i="0" u="none" strike="noStrike" baseline="0">
                <a:solidFill>
                  <a:srgbClr val="000000"/>
                </a:solidFill>
                <a:latin typeface="HODHF A+ Bembo"/>
              </a:rPr>
              <a:t>2023</a:t>
            </a:r>
            <a:r>
              <a:rPr lang="sv-SE" sz="1100" b="0" i="0" u="none" strike="noStrike" baseline="0">
                <a:solidFill>
                  <a:srgbClr val="000000"/>
                </a:solidFill>
                <a:latin typeface="HODHD L+ Chronicle Text G 1"/>
              </a:rPr>
              <a:t>. Under ett antal år har prisbasbeloppet ökat långsamt och på så sätt hållit tillbaka pensionskostnaderna. </a:t>
            </a:r>
          </a:p>
          <a:p>
            <a:endParaRPr lang="sv-SE" sz="1100" b="0" i="0" u="none" strike="noStrike" baseline="0">
              <a:solidFill>
                <a:srgbClr val="000000"/>
              </a:solidFill>
              <a:latin typeface="HODHD L+ Chronicle Text G 1"/>
            </a:endParaRPr>
          </a:p>
          <a:p>
            <a:r>
              <a:rPr lang="sv-SE" sz="1100" b="0" i="0" u="none" strike="noStrike" baseline="0">
                <a:solidFill>
                  <a:srgbClr val="000000"/>
                </a:solidFill>
                <a:latin typeface="HODHD L+ Chronicle Text G 1"/>
              </a:rPr>
              <a:t>Vid sidan av den redovisade pensionskostnaden tillkommer även en kostnad för värdesäkring av pensionsskulden, som räknas som en finansiell kostnad. Denna kostnad beräknas med hjälp av prisbasbeloppet plus diskonteringsränta. År 2023 beräknas ränteuppräkningen av pensionskostnaden till 141 mnkr, jämfört med utfallet 2021 på 21 mnkr och prognosen 2022 på  </a:t>
            </a:r>
          </a:p>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2</a:t>
            </a:fld>
            <a:endParaRPr lang="sv-SE"/>
          </a:p>
        </p:txBody>
      </p:sp>
    </p:spTree>
    <p:extLst>
      <p:ext uri="{BB962C8B-B14F-4D97-AF65-F5344CB8AC3E}">
        <p14:creationId xmlns:p14="http://schemas.microsoft.com/office/powerpoint/2010/main" val="1842655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Utrymmet ”kvar” baseras på finansiellt resultatmål om 2% av skatter och utjämning.</a:t>
            </a:r>
          </a:p>
          <a:p>
            <a:endParaRPr lang="sv-SE" dirty="0"/>
          </a:p>
        </p:txBody>
      </p:sp>
      <p:sp>
        <p:nvSpPr>
          <p:cNvPr id="4" name="Platshållare för bildnummer 3"/>
          <p:cNvSpPr>
            <a:spLocks noGrp="1"/>
          </p:cNvSpPr>
          <p:nvPr>
            <p:ph type="sldNum" sz="quarter" idx="5"/>
          </p:nvPr>
        </p:nvSpPr>
        <p:spPr/>
        <p:txBody>
          <a:bodyPr/>
          <a:lstStyle/>
          <a:p>
            <a:fld id="{5777BC01-6843-4605-B090-3EA872172D71}" type="slidenum">
              <a:rPr lang="sv-SE" smtClean="0"/>
              <a:t>3</a:t>
            </a:fld>
            <a:endParaRPr lang="sv-SE"/>
          </a:p>
        </p:txBody>
      </p:sp>
    </p:spTree>
    <p:extLst>
      <p:ext uri="{BB962C8B-B14F-4D97-AF65-F5344CB8AC3E}">
        <p14:creationId xmlns:p14="http://schemas.microsoft.com/office/powerpoint/2010/main" val="4078867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5</a:t>
            </a:fld>
            <a:endParaRPr lang="sv-SE"/>
          </a:p>
        </p:txBody>
      </p:sp>
    </p:spTree>
    <p:extLst>
      <p:ext uri="{BB962C8B-B14F-4D97-AF65-F5344CB8AC3E}">
        <p14:creationId xmlns:p14="http://schemas.microsoft.com/office/powerpoint/2010/main" val="65303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_blå">
    <p:bg>
      <p:bgPr>
        <a:solidFill>
          <a:srgbClr val="26226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A1742BB7-34A3-4595-9362-B59D8B0AA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7" name="Rubrik 1">
            <a:extLst>
              <a:ext uri="{FF2B5EF4-FFF2-40B4-BE49-F238E27FC236}">
                <a16:creationId xmlns:a16="http://schemas.microsoft.com/office/drawing/2014/main" id="{13AFAC1C-44E0-4894-84F3-D0259B6A9BE9}"/>
              </a:ext>
            </a:extLst>
          </p:cNvPr>
          <p:cNvSpPr>
            <a:spLocks noGrp="1"/>
          </p:cNvSpPr>
          <p:nvPr>
            <p:ph type="ctrTitle" hasCustomPrompt="1"/>
          </p:nvPr>
        </p:nvSpPr>
        <p:spPr>
          <a:xfrm>
            <a:off x="421978" y="1697572"/>
            <a:ext cx="8206597" cy="2059338"/>
          </a:xfrm>
        </p:spPr>
        <p:txBody>
          <a:bodyPr anchor="b">
            <a:noAutofit/>
          </a:bodyPr>
          <a:lstStyle>
            <a:lvl1pPr algn="l">
              <a:defRPr sz="7200" spc="-150" baseline="0">
                <a:solidFill>
                  <a:srgbClr val="199CD9"/>
                </a:solidFill>
                <a:latin typeface="Source Sans Pro Semibold" panose="020B0603030403020204" pitchFamily="34" charset="0"/>
              </a:defRPr>
            </a:lvl1pPr>
          </a:lstStyle>
          <a:p>
            <a:r>
              <a:rPr lang="sv-SE" dirty="0"/>
              <a:t>Presentationens rubrik skrivs här</a:t>
            </a:r>
          </a:p>
        </p:txBody>
      </p:sp>
      <p:sp>
        <p:nvSpPr>
          <p:cNvPr id="8" name="Platshållare för text 8">
            <a:extLst>
              <a:ext uri="{FF2B5EF4-FFF2-40B4-BE49-F238E27FC236}">
                <a16:creationId xmlns:a16="http://schemas.microsoft.com/office/drawing/2014/main" id="{0F641A72-8DD5-4A24-88E9-4E68B956CB78}"/>
              </a:ext>
            </a:extLst>
          </p:cNvPr>
          <p:cNvSpPr>
            <a:spLocks noGrp="1"/>
          </p:cNvSpPr>
          <p:nvPr>
            <p:ph type="body" sz="quarter" idx="13" hasCustomPrompt="1"/>
          </p:nvPr>
        </p:nvSpPr>
        <p:spPr>
          <a:xfrm>
            <a:off x="444280" y="397494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Namn</a:t>
            </a:r>
          </a:p>
        </p:txBody>
      </p:sp>
      <p:sp>
        <p:nvSpPr>
          <p:cNvPr id="10" name="Platshållare för text 10">
            <a:extLst>
              <a:ext uri="{FF2B5EF4-FFF2-40B4-BE49-F238E27FC236}">
                <a16:creationId xmlns:a16="http://schemas.microsoft.com/office/drawing/2014/main" id="{B4C2D811-DBB8-4967-8307-4F04CC10BD25}"/>
              </a:ext>
            </a:extLst>
          </p:cNvPr>
          <p:cNvSpPr>
            <a:spLocks noGrp="1"/>
          </p:cNvSpPr>
          <p:nvPr>
            <p:ph type="body" sz="quarter" idx="14" hasCustomPrompt="1"/>
          </p:nvPr>
        </p:nvSpPr>
        <p:spPr>
          <a:xfrm>
            <a:off x="444280" y="432986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Organisation/Förvaltning</a:t>
            </a:r>
          </a:p>
        </p:txBody>
      </p:sp>
      <p:sp>
        <p:nvSpPr>
          <p:cNvPr id="12" name="Platshållare för text 12">
            <a:extLst>
              <a:ext uri="{FF2B5EF4-FFF2-40B4-BE49-F238E27FC236}">
                <a16:creationId xmlns:a16="http://schemas.microsoft.com/office/drawing/2014/main" id="{44C03BEE-69FC-4395-A685-7FA5CE9C02DB}"/>
              </a:ext>
            </a:extLst>
          </p:cNvPr>
          <p:cNvSpPr>
            <a:spLocks noGrp="1"/>
          </p:cNvSpPr>
          <p:nvPr>
            <p:ph type="body" sz="quarter" idx="15" hasCustomPrompt="1"/>
          </p:nvPr>
        </p:nvSpPr>
        <p:spPr>
          <a:xfrm>
            <a:off x="444280" y="472004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15809539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95679"/>
            <a:ext cx="9371646" cy="1255857"/>
          </a:xfrm>
        </p:spPr>
        <p:txBody>
          <a:bodyPr anchor="b" anchorCtr="0">
            <a:normAutofit/>
          </a:bodyPr>
          <a:lstStyle>
            <a:lvl1pPr>
              <a:defRPr sz="4000">
                <a:solidFill>
                  <a:schemeClr val="accent1"/>
                </a:solidFill>
                <a:latin typeface="Source Sans Pro Semibold" panose="020B0603030403020204" pitchFamily="34" charset="0"/>
              </a:defRPr>
            </a:lvl1pPr>
          </a:lstStyle>
          <a:p>
            <a:r>
              <a:rPr lang="sv-SE" dirty="0"/>
              <a:t>Klicka här för att skriva rubrik</a:t>
            </a:r>
          </a:p>
        </p:txBody>
      </p:sp>
      <p:sp>
        <p:nvSpPr>
          <p:cNvPr id="3" name="Platshållare för innehåll 2"/>
          <p:cNvSpPr>
            <a:spLocks noGrp="1"/>
          </p:cNvSpPr>
          <p:nvPr>
            <p:ph idx="1" hasCustomPrompt="1"/>
          </p:nvPr>
        </p:nvSpPr>
        <p:spPr>
          <a:xfrm>
            <a:off x="838200" y="230959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skriva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9520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71791"/>
            <a:ext cx="9371646" cy="1279746"/>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Klicka här för att skriva rubrik</a:t>
            </a:r>
          </a:p>
        </p:txBody>
      </p:sp>
      <p:sp>
        <p:nvSpPr>
          <p:cNvPr id="3" name="Platshållare för innehåll 2"/>
          <p:cNvSpPr>
            <a:spLocks noGrp="1"/>
          </p:cNvSpPr>
          <p:nvPr>
            <p:ph idx="1" hasCustomPrompt="1"/>
          </p:nvPr>
        </p:nvSpPr>
        <p:spPr>
          <a:xfrm>
            <a:off x="838200"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id="{7D5C7BD4-2145-4C07-8407-A2DF885128BC}"/>
              </a:ext>
            </a:extLst>
          </p:cNvPr>
          <p:cNvSpPr>
            <a:spLocks noGrp="1"/>
          </p:cNvSpPr>
          <p:nvPr>
            <p:ph idx="13" hasCustomPrompt="1"/>
          </p:nvPr>
        </p:nvSpPr>
        <p:spPr>
          <a:xfrm>
            <a:off x="5610311"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1039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vsnittsbild">
    <p:bg>
      <p:bgPr>
        <a:solidFill>
          <a:srgbClr val="262262"/>
        </a:solidFill>
        <a:effectLst/>
      </p:bgPr>
    </p:bg>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a:xfrm>
            <a:off x="9145858" y="6356350"/>
            <a:ext cx="2743200" cy="365125"/>
          </a:xfrm>
        </p:spPr>
        <p:txBody>
          <a:bodyPr/>
          <a:lstStyle>
            <a:lvl1pPr>
              <a:defRPr>
                <a:solidFill>
                  <a:schemeClr val="bg1"/>
                </a:solidFill>
              </a:defRPr>
            </a:lvl1pPr>
          </a:lstStyle>
          <a:p>
            <a:fld id="{D02B33C2-54EE-4A44-9B78-6F01870CE737}" type="slidenum">
              <a:rPr lang="sv-SE" smtClean="0"/>
              <a:pPr/>
              <a:t>‹#›</a:t>
            </a:fld>
            <a:endParaRPr lang="sv-SE"/>
          </a:p>
        </p:txBody>
      </p:sp>
      <p:pic>
        <p:nvPicPr>
          <p:cNvPr id="4" name="Bildobjekt 3">
            <a:extLst>
              <a:ext uri="{FF2B5EF4-FFF2-40B4-BE49-F238E27FC236}">
                <a16:creationId xmlns:a16="http://schemas.microsoft.com/office/drawing/2014/main" id="{6BDCDAAA-750D-42AA-98E5-8271C45780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Rubrik 1">
            <a:extLst>
              <a:ext uri="{FF2B5EF4-FFF2-40B4-BE49-F238E27FC236}">
                <a16:creationId xmlns:a16="http://schemas.microsoft.com/office/drawing/2014/main" id="{2799875D-D8A9-4841-8D7E-A35C501517B1}"/>
              </a:ext>
            </a:extLst>
          </p:cNvPr>
          <p:cNvSpPr>
            <a:spLocks noGrp="1"/>
          </p:cNvSpPr>
          <p:nvPr>
            <p:ph type="ctrTitle" hasCustomPrompt="1"/>
          </p:nvPr>
        </p:nvSpPr>
        <p:spPr>
          <a:xfrm>
            <a:off x="431186" y="1122363"/>
            <a:ext cx="8206597" cy="2980080"/>
          </a:xfrm>
        </p:spPr>
        <p:txBody>
          <a:bodyPr anchor="b">
            <a:normAutofit/>
          </a:bodyPr>
          <a:lstStyle>
            <a:lvl1pPr algn="l">
              <a:defRPr sz="5400" spc="-150" baseline="0">
                <a:solidFill>
                  <a:srgbClr val="199CD9"/>
                </a:solidFill>
                <a:latin typeface="Source Sans Pro Semibold" panose="020B0603030403020204" pitchFamily="34" charset="0"/>
              </a:defRPr>
            </a:lvl1pPr>
          </a:lstStyle>
          <a:p>
            <a:r>
              <a:rPr lang="sv-SE" dirty="0"/>
              <a:t>Rubrik för avsnittet</a:t>
            </a:r>
          </a:p>
        </p:txBody>
      </p:sp>
      <p:sp>
        <p:nvSpPr>
          <p:cNvPr id="9" name="Platshållare för text 7">
            <a:extLst>
              <a:ext uri="{FF2B5EF4-FFF2-40B4-BE49-F238E27FC236}">
                <a16:creationId xmlns:a16="http://schemas.microsoft.com/office/drawing/2014/main" id="{0776DC2C-AFFD-4118-AF33-ABB7FB720F9E}"/>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402349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åe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8058615" y="0"/>
            <a:ext cx="4080998" cy="6858000"/>
          </a:xfrm>
        </p:spPr>
        <p:txBody>
          <a:bodyPr/>
          <a:lstStyle/>
          <a:p>
            <a:r>
              <a:rPr lang="sv-SE"/>
              <a:t>Klicka på ikonen för att lägga till en bild</a:t>
            </a:r>
          </a:p>
        </p:txBody>
      </p:sp>
      <p:sp>
        <p:nvSpPr>
          <p:cNvPr id="2" name="Rubrik 1"/>
          <p:cNvSpPr>
            <a:spLocks noGrp="1"/>
          </p:cNvSpPr>
          <p:nvPr>
            <p:ph type="title" hasCustomPrompt="1"/>
          </p:nvPr>
        </p:nvSpPr>
        <p:spPr>
          <a:xfrm>
            <a:off x="838200" y="1195709"/>
            <a:ext cx="6529039" cy="1380947"/>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6529039" cy="3542250"/>
          </a:xfrm>
        </p:spPr>
        <p:txBody>
          <a:bodyPr/>
          <a:lstStyle>
            <a:lvl1pPr marL="0" indent="0">
              <a:buNone/>
              <a:defRPr sz="2400">
                <a:latin typeface="Source Sans Pro" panose="020B0503030403020204" pitchFamily="34" charset="0"/>
              </a:defRPr>
            </a:lvl1pPr>
            <a:lvl2pPr>
              <a:defRPr sz="2000">
                <a:latin typeface="Source Sans Pro" panose="020B0503030403020204" pitchFamily="34" charset="0"/>
              </a:defRPr>
            </a:lvl2pPr>
            <a:lvl3pPr>
              <a:defRPr sz="1800">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7B7A8CB7-9EA9-405B-9ECF-57257BC613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8447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gga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5099823" y="0"/>
            <a:ext cx="7084393" cy="4723492"/>
          </a:xfrm>
        </p:spPr>
        <p:txBody>
          <a:bodyPr/>
          <a:lstStyle/>
          <a:p>
            <a:r>
              <a:rPr lang="sv-SE"/>
              <a:t>Klicka på ikonen för att lägga till en bild</a:t>
            </a:r>
          </a:p>
        </p:txBody>
      </p:sp>
      <p:sp>
        <p:nvSpPr>
          <p:cNvPr id="2" name="Rubrik 1"/>
          <p:cNvSpPr>
            <a:spLocks noGrp="1"/>
          </p:cNvSpPr>
          <p:nvPr>
            <p:ph type="title" hasCustomPrompt="1"/>
          </p:nvPr>
        </p:nvSpPr>
        <p:spPr>
          <a:xfrm>
            <a:off x="838200" y="1128911"/>
            <a:ext cx="3827745" cy="1433232"/>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ktangel 6">
            <a:extLst>
              <a:ext uri="{FF2B5EF4-FFF2-40B4-BE49-F238E27FC236}">
                <a16:creationId xmlns:a16="http://schemas.microsoft.com/office/drawing/2014/main" id="{F76741C6-43D3-4ADE-B7A9-DC22F67F18B0}"/>
              </a:ext>
            </a:extLst>
          </p:cNvPr>
          <p:cNvSpPr/>
          <p:nvPr userDrawn="1"/>
        </p:nvSpPr>
        <p:spPr>
          <a:xfrm>
            <a:off x="5099823" y="4723492"/>
            <a:ext cx="7084394" cy="2134508"/>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7099BE6B-7AFC-4461-ACF5-D64108E586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91137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1679944" y="0"/>
            <a:ext cx="10512058" cy="6858000"/>
          </a:xfrm>
        </p:spPr>
        <p:txBody>
          <a:bodyPr/>
          <a:lstStyle/>
          <a:p>
            <a:r>
              <a:rPr lang="sv-SE"/>
              <a:t>Klicka på ikonen för att lägga till en bild</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1" y="0"/>
            <a:ext cx="1679944"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22327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224833"/>
            <a:ext cx="7774172" cy="717553"/>
          </a:xfrm>
        </p:spPr>
        <p:txBody>
          <a:bodyPr anchor="b" anchorCtr="0">
            <a:normAutofit/>
          </a:bodyPr>
          <a:lstStyle>
            <a:lvl1pPr>
              <a:defRPr sz="3200" spc="-150" baseline="0">
                <a:solidFill>
                  <a:srgbClr val="20305C"/>
                </a:solidFill>
                <a:latin typeface="Source Sans Pro Semibold" panose="020B0603030403020204" pitchFamily="34" charset="0"/>
              </a:defRPr>
            </a:lvl1pPr>
          </a:lstStyle>
          <a:p>
            <a:r>
              <a:rPr lang="sv-SE" dirty="0"/>
              <a:t>Rubrik</a:t>
            </a:r>
          </a:p>
        </p:txBody>
      </p:sp>
      <p:sp>
        <p:nvSpPr>
          <p:cNvPr id="6" name="Platshållare för innehåll 5">
            <a:extLst>
              <a:ext uri="{FF2B5EF4-FFF2-40B4-BE49-F238E27FC236}">
                <a16:creationId xmlns:a16="http://schemas.microsoft.com/office/drawing/2014/main" id="{251D4C7A-8179-41C9-8075-7E07771269D6}"/>
              </a:ext>
            </a:extLst>
          </p:cNvPr>
          <p:cNvSpPr>
            <a:spLocks noGrp="1"/>
          </p:cNvSpPr>
          <p:nvPr>
            <p:ph sz="quarter" idx="14"/>
          </p:nvPr>
        </p:nvSpPr>
        <p:spPr>
          <a:xfrm>
            <a:off x="838200" y="951470"/>
            <a:ext cx="9167037" cy="5268577"/>
          </a:xfrm>
        </p:spPr>
        <p:txBody>
          <a:bodyPr/>
          <a:lstStyle>
            <a:lvl1pPr marL="0" indent="0">
              <a:buNone/>
              <a:defRPr/>
            </a:lvl1pPr>
          </a:lstStyle>
          <a:p>
            <a:pPr lvl="0"/>
            <a:r>
              <a:rPr lang="sv-SE"/>
              <a:t>Klicka här för att ändra format på bakgrundstexten</a:t>
            </a:r>
          </a:p>
        </p:txBody>
      </p:sp>
      <p:pic>
        <p:nvPicPr>
          <p:cNvPr id="8" name="Bildobjekt 7">
            <a:extLst>
              <a:ext uri="{FF2B5EF4-FFF2-40B4-BE49-F238E27FC236}">
                <a16:creationId xmlns:a16="http://schemas.microsoft.com/office/drawing/2014/main" id="{2405207A-686B-4280-A519-BF69BE0D48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39953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F3A049-172F-4958-B354-23595B19326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2F34C05-D1C2-490C-AA86-9A875E53F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7A34D6E-5A7D-4D97-B99D-938945736017}"/>
              </a:ext>
            </a:extLst>
          </p:cNvPr>
          <p:cNvSpPr>
            <a:spLocks noGrp="1"/>
          </p:cNvSpPr>
          <p:nvPr>
            <p:ph type="dt" sz="half" idx="10"/>
          </p:nvPr>
        </p:nvSpPr>
        <p:spPr/>
        <p:txBody>
          <a:bodyPr/>
          <a:lstStyle/>
          <a:p>
            <a:fld id="{03B8D24A-496B-41FA-9928-75B1EC57904A}" type="datetimeFigureOut">
              <a:rPr lang="sv-SE" smtClean="0"/>
              <a:t>2022-09-29</a:t>
            </a:fld>
            <a:endParaRPr lang="sv-SE"/>
          </a:p>
        </p:txBody>
      </p:sp>
      <p:sp>
        <p:nvSpPr>
          <p:cNvPr id="5" name="Platshållare för sidfot 4">
            <a:extLst>
              <a:ext uri="{FF2B5EF4-FFF2-40B4-BE49-F238E27FC236}">
                <a16:creationId xmlns:a16="http://schemas.microsoft.com/office/drawing/2014/main" id="{593E30CE-10F8-49F3-A7C6-4CCEA06141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996F120-BDA6-4E24-A49C-8412BD5EB090}"/>
              </a:ext>
            </a:extLst>
          </p:cNvPr>
          <p:cNvSpPr>
            <a:spLocks noGrp="1"/>
          </p:cNvSpPr>
          <p:nvPr>
            <p:ph type="sldNum" sz="quarter" idx="12"/>
          </p:nvPr>
        </p:nvSpPr>
        <p:spPr/>
        <p:txBody>
          <a:bodyPr/>
          <a:lstStyle/>
          <a:p>
            <a:fld id="{4F798FFE-25D7-4FCA-BDBA-E4B04F6BE877}" type="slidenum">
              <a:rPr lang="sv-SE" smtClean="0"/>
              <a:t>‹#›</a:t>
            </a:fld>
            <a:endParaRPr lang="sv-SE"/>
          </a:p>
        </p:txBody>
      </p:sp>
    </p:spTree>
    <p:extLst>
      <p:ext uri="{BB962C8B-B14F-4D97-AF65-F5344CB8AC3E}">
        <p14:creationId xmlns:p14="http://schemas.microsoft.com/office/powerpoint/2010/main" val="389393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8"/>
            <a:ext cx="9371646" cy="1121588"/>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306319"/>
            <a:ext cx="9371646" cy="3870643"/>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3418790755"/>
      </p:ext>
    </p:extLst>
  </p:cSld>
  <p:clrMap bg1="lt1" tx1="dk1" bg2="lt2" tx2="dk2" accent1="accent1" accent2="accent2" accent3="accent3" accent4="accent4" accent5="accent5" accent6="accent6" hlink="hlink" folHlink="folHlink"/>
  <p:sldLayoutIdLst>
    <p:sldLayoutId id="2147483727" r:id="rId1"/>
    <p:sldLayoutId id="2147483878" r:id="rId2"/>
    <p:sldLayoutId id="2147483704" r:id="rId3"/>
    <p:sldLayoutId id="2147483659" r:id="rId4"/>
    <p:sldLayoutId id="2147483714" r:id="rId5"/>
    <p:sldLayoutId id="2147483718" r:id="rId6"/>
    <p:sldLayoutId id="2147483722" r:id="rId7"/>
    <p:sldLayoutId id="2147483724" r:id="rId8"/>
    <p:sldLayoutId id="2147483879" r:id="rId9"/>
  </p:sldLayoutIdLst>
  <p:hf hdr="0" dt="0"/>
  <p:txStyles>
    <p:titleStyle>
      <a:lvl1pPr algn="l" defTabSz="914400" rtl="0" eaLnBrk="1" latinLnBrk="0" hangingPunct="1">
        <a:lnSpc>
          <a:spcPct val="90000"/>
        </a:lnSpc>
        <a:spcBef>
          <a:spcPct val="0"/>
        </a:spcBef>
        <a:buNone/>
        <a:defRPr sz="4000" kern="1200">
          <a:solidFill>
            <a:schemeClr val="accent1"/>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BDF891-9FDB-40C1-ABA8-2CB571085DAC}"/>
              </a:ext>
            </a:extLst>
          </p:cNvPr>
          <p:cNvSpPr>
            <a:spLocks noGrp="1"/>
          </p:cNvSpPr>
          <p:nvPr>
            <p:ph type="ctrTitle"/>
          </p:nvPr>
        </p:nvSpPr>
        <p:spPr>
          <a:xfrm>
            <a:off x="1667732" y="3152637"/>
            <a:ext cx="9019822" cy="836242"/>
          </a:xfrm>
        </p:spPr>
        <p:txBody>
          <a:bodyPr>
            <a:noAutofit/>
          </a:bodyPr>
          <a:lstStyle/>
          <a:p>
            <a:br>
              <a:rPr lang="sv-SE" b="1">
                <a:latin typeface="Arial"/>
                <a:cs typeface="Arial"/>
              </a:rPr>
            </a:br>
            <a:br>
              <a:rPr lang="sv-SE" b="1">
                <a:latin typeface="Arial"/>
                <a:cs typeface="Arial"/>
              </a:rPr>
            </a:br>
            <a:r>
              <a:rPr lang="sv-SE" b="1">
                <a:solidFill>
                  <a:schemeClr val="tx1"/>
                </a:solidFill>
                <a:latin typeface="Arial"/>
                <a:cs typeface="Arial"/>
              </a:rPr>
              <a:t>Tillsammans tar vi ansvar för Uppsala</a:t>
            </a:r>
            <a:endParaRPr lang="sv-SE" b="1">
              <a:solidFill>
                <a:schemeClr val="tx1"/>
              </a:solidFill>
              <a:latin typeface="Arial" panose="020B0604020202020204" pitchFamily="34" charset="0"/>
              <a:cs typeface="Arial" panose="020B0604020202020204" pitchFamily="34" charset="0"/>
            </a:endParaRPr>
          </a:p>
        </p:txBody>
      </p:sp>
      <p:grpSp>
        <p:nvGrpSpPr>
          <p:cNvPr id="3" name="Grupp 2">
            <a:extLst>
              <a:ext uri="{FF2B5EF4-FFF2-40B4-BE49-F238E27FC236}">
                <a16:creationId xmlns:a16="http://schemas.microsoft.com/office/drawing/2014/main" id="{B0156EFF-5589-4E00-8DD6-680228F98B5B}"/>
              </a:ext>
            </a:extLst>
          </p:cNvPr>
          <p:cNvGrpSpPr/>
          <p:nvPr/>
        </p:nvGrpSpPr>
        <p:grpSpPr>
          <a:xfrm>
            <a:off x="545003" y="4815068"/>
            <a:ext cx="4321658" cy="1434802"/>
            <a:chOff x="545003" y="4815068"/>
            <a:chExt cx="4321658" cy="1434802"/>
          </a:xfrm>
        </p:grpSpPr>
        <p:pic>
          <p:nvPicPr>
            <p:cNvPr id="5" name="Bildobjekt 4" descr="En bild som visar text&#10;&#10;Automatiskt genererad beskrivning">
              <a:extLst>
                <a:ext uri="{FF2B5EF4-FFF2-40B4-BE49-F238E27FC236}">
                  <a16:creationId xmlns:a16="http://schemas.microsoft.com/office/drawing/2014/main" id="{26FB4BBC-D45B-4B12-BB8A-D5575E356A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4163" y="4895861"/>
              <a:ext cx="1263667" cy="1262451"/>
            </a:xfrm>
            <a:prstGeom prst="rect">
              <a:avLst/>
            </a:prstGeom>
          </p:spPr>
        </p:pic>
        <p:pic>
          <p:nvPicPr>
            <p:cNvPr id="9" name="Bildobjekt 8">
              <a:extLst>
                <a:ext uri="{FF2B5EF4-FFF2-40B4-BE49-F238E27FC236}">
                  <a16:creationId xmlns:a16="http://schemas.microsoft.com/office/drawing/2014/main" id="{8EE5DBA3-49DA-114E-BB20-EAF79FE951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003" y="4815068"/>
              <a:ext cx="1387398" cy="1434802"/>
            </a:xfrm>
            <a:prstGeom prst="rect">
              <a:avLst/>
            </a:prstGeom>
          </p:spPr>
        </p:pic>
        <p:pic>
          <p:nvPicPr>
            <p:cNvPr id="13" name="Bildobjekt 12">
              <a:extLst>
                <a:ext uri="{FF2B5EF4-FFF2-40B4-BE49-F238E27FC236}">
                  <a16:creationId xmlns:a16="http://schemas.microsoft.com/office/drawing/2014/main" id="{2A5FAF80-0410-3B4F-B862-2680D5AD89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46922" y="4901500"/>
              <a:ext cx="1519739" cy="1329771"/>
            </a:xfrm>
            <a:prstGeom prst="rect">
              <a:avLst/>
            </a:prstGeom>
          </p:spPr>
        </p:pic>
      </p:grpSp>
    </p:spTree>
    <p:extLst>
      <p:ext uri="{BB962C8B-B14F-4D97-AF65-F5344CB8AC3E}">
        <p14:creationId xmlns:p14="http://schemas.microsoft.com/office/powerpoint/2010/main" val="420928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B019-AAB3-5839-5F41-D54B60FABB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844741-C541-279D-7ABA-74F43BFB5EA1}"/>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CE31F87B-0E1F-12E4-CD4C-AA534E0F561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31F6A91A-9307-1B74-2196-0ABE7248412E}"/>
              </a:ext>
            </a:extLst>
          </p:cNvPr>
          <p:cNvSpPr>
            <a:spLocks noGrp="1"/>
          </p:cNvSpPr>
          <p:nvPr>
            <p:ph type="sldNum" sz="quarter" idx="12"/>
          </p:nvPr>
        </p:nvSpPr>
        <p:spPr/>
        <p:txBody>
          <a:bodyPr/>
          <a:lstStyle/>
          <a:p>
            <a:fld id="{4F798FFE-25D7-4FCA-BDBA-E4B04F6BE877}" type="slidenum">
              <a:rPr lang="sv-SE" smtClean="0"/>
              <a:t>10</a:t>
            </a:fld>
            <a:endParaRPr lang="sv-SE"/>
          </a:p>
        </p:txBody>
      </p:sp>
      <p:pic>
        <p:nvPicPr>
          <p:cNvPr id="6" name="Picture 6">
            <a:extLst>
              <a:ext uri="{FF2B5EF4-FFF2-40B4-BE49-F238E27FC236}">
                <a16:creationId xmlns:a16="http://schemas.microsoft.com/office/drawing/2014/main" id="{431CF8BD-FA89-E81F-8F7D-5E1E2916D0B3}"/>
              </a:ext>
            </a:extLst>
          </p:cNvPr>
          <p:cNvPicPr>
            <a:picLocks noChangeAspect="1"/>
          </p:cNvPicPr>
          <p:nvPr/>
        </p:nvPicPr>
        <p:blipFill>
          <a:blip r:embed="rId2"/>
          <a:stretch>
            <a:fillRect/>
          </a:stretch>
        </p:blipFill>
        <p:spPr>
          <a:xfrm>
            <a:off x="2722" y="11243"/>
            <a:ext cx="12186557" cy="8100978"/>
          </a:xfrm>
          <a:prstGeom prst="rect">
            <a:avLst/>
          </a:prstGeom>
        </p:spPr>
      </p:pic>
    </p:spTree>
    <p:extLst>
      <p:ext uri="{BB962C8B-B14F-4D97-AF65-F5344CB8AC3E}">
        <p14:creationId xmlns:p14="http://schemas.microsoft.com/office/powerpoint/2010/main" val="3776736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F2E8C4-04B0-4F4A-A0AE-202B6A903FBD}"/>
              </a:ext>
            </a:extLst>
          </p:cNvPr>
          <p:cNvSpPr>
            <a:spLocks noGrp="1"/>
          </p:cNvSpPr>
          <p:nvPr>
            <p:ph type="ctrTitle"/>
          </p:nvPr>
        </p:nvSpPr>
        <p:spPr>
          <a:xfrm>
            <a:off x="4606066" y="2651479"/>
            <a:ext cx="2979868" cy="777521"/>
          </a:xfrm>
        </p:spPr>
        <p:txBody>
          <a:bodyPr>
            <a:noAutofit/>
          </a:bodyPr>
          <a:lstStyle/>
          <a:p>
            <a:pPr algn="l"/>
            <a:r>
              <a:rPr lang="sv-SE" sz="7200">
                <a:solidFill>
                  <a:schemeClr val="tx1">
                    <a:lumMod val="95000"/>
                    <a:lumOff val="5000"/>
                  </a:schemeClr>
                </a:solidFill>
                <a:latin typeface="Arial" panose="020B0604020202020204" pitchFamily="34" charset="0"/>
                <a:cs typeface="Arial" panose="020B0604020202020204" pitchFamily="34" charset="0"/>
              </a:rPr>
              <a:t>Frågor</a:t>
            </a:r>
          </a:p>
        </p:txBody>
      </p:sp>
      <p:sp>
        <p:nvSpPr>
          <p:cNvPr id="4" name="Platshållare för sidfot 3">
            <a:extLst>
              <a:ext uri="{FF2B5EF4-FFF2-40B4-BE49-F238E27FC236}">
                <a16:creationId xmlns:a16="http://schemas.microsoft.com/office/drawing/2014/main" id="{4EA19DDD-5442-48CE-B5E8-3CE4ABBAF63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9BF9D94-57E2-4C51-91C4-5046813D94A6}"/>
              </a:ext>
            </a:extLst>
          </p:cNvPr>
          <p:cNvSpPr>
            <a:spLocks noGrp="1"/>
          </p:cNvSpPr>
          <p:nvPr>
            <p:ph type="sldNum" sz="quarter" idx="12"/>
          </p:nvPr>
        </p:nvSpPr>
        <p:spPr/>
        <p:txBody>
          <a:bodyPr/>
          <a:lstStyle/>
          <a:p>
            <a:fld id="{4F798FFE-25D7-4FCA-BDBA-E4B04F6BE877}" type="slidenum">
              <a:rPr lang="sv-SE" smtClean="0"/>
              <a:t>11</a:t>
            </a:fld>
            <a:endParaRPr lang="sv-SE"/>
          </a:p>
        </p:txBody>
      </p:sp>
      <p:grpSp>
        <p:nvGrpSpPr>
          <p:cNvPr id="9" name="Grupp 8">
            <a:extLst>
              <a:ext uri="{FF2B5EF4-FFF2-40B4-BE49-F238E27FC236}">
                <a16:creationId xmlns:a16="http://schemas.microsoft.com/office/drawing/2014/main" id="{89462EEF-381E-4A7C-92DF-02644C2FF142}"/>
              </a:ext>
            </a:extLst>
          </p:cNvPr>
          <p:cNvGrpSpPr/>
          <p:nvPr/>
        </p:nvGrpSpPr>
        <p:grpSpPr>
          <a:xfrm>
            <a:off x="710005" y="4546128"/>
            <a:ext cx="4192566" cy="1434802"/>
            <a:chOff x="3976693" y="4599916"/>
            <a:chExt cx="4192566" cy="1434802"/>
          </a:xfrm>
        </p:grpSpPr>
        <p:pic>
          <p:nvPicPr>
            <p:cNvPr id="6" name="Bildobjekt 5" descr="En bild som visar text&#10;&#10;Automatiskt genererad beskrivning">
              <a:extLst>
                <a:ext uri="{FF2B5EF4-FFF2-40B4-BE49-F238E27FC236}">
                  <a16:creationId xmlns:a16="http://schemas.microsoft.com/office/drawing/2014/main" id="{BFB4507C-6556-4CCC-97A9-95D9B3E589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853" y="4680709"/>
              <a:ext cx="1263667" cy="1262451"/>
            </a:xfrm>
            <a:prstGeom prst="rect">
              <a:avLst/>
            </a:prstGeom>
          </p:spPr>
        </p:pic>
        <p:pic>
          <p:nvPicPr>
            <p:cNvPr id="7" name="Bildobjekt 6">
              <a:extLst>
                <a:ext uri="{FF2B5EF4-FFF2-40B4-BE49-F238E27FC236}">
                  <a16:creationId xmlns:a16="http://schemas.microsoft.com/office/drawing/2014/main" id="{60A26B6C-858B-4576-9418-1E1074C630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693" y="4599916"/>
              <a:ext cx="1387398" cy="1434802"/>
            </a:xfrm>
            <a:prstGeom prst="rect">
              <a:avLst/>
            </a:prstGeom>
          </p:spPr>
        </p:pic>
        <p:pic>
          <p:nvPicPr>
            <p:cNvPr id="8" name="Bildobjekt 7">
              <a:extLst>
                <a:ext uri="{FF2B5EF4-FFF2-40B4-BE49-F238E27FC236}">
                  <a16:creationId xmlns:a16="http://schemas.microsoft.com/office/drawing/2014/main" id="{72624E19-7D40-4055-A77B-CCCF2838D1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9520" y="4704947"/>
              <a:ext cx="1519739" cy="1329771"/>
            </a:xfrm>
            <a:prstGeom prst="rect">
              <a:avLst/>
            </a:prstGeom>
          </p:spPr>
        </p:pic>
      </p:grpSp>
    </p:spTree>
    <p:extLst>
      <p:ext uri="{BB962C8B-B14F-4D97-AF65-F5344CB8AC3E}">
        <p14:creationId xmlns:p14="http://schemas.microsoft.com/office/powerpoint/2010/main" val="398605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E493ED94-6223-4988-A196-979479120A2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03AD7CF-49FC-47B2-9D21-F61CA6AEFC65}"/>
              </a:ext>
            </a:extLst>
          </p:cNvPr>
          <p:cNvSpPr>
            <a:spLocks noGrp="1"/>
          </p:cNvSpPr>
          <p:nvPr>
            <p:ph type="sldNum" sz="quarter" idx="12"/>
          </p:nvPr>
        </p:nvSpPr>
        <p:spPr/>
        <p:txBody>
          <a:bodyPr/>
          <a:lstStyle/>
          <a:p>
            <a:fld id="{4F798FFE-25D7-4FCA-BDBA-E4B04F6BE877}" type="slidenum">
              <a:rPr lang="sv-SE" smtClean="0"/>
              <a:t>2</a:t>
            </a:fld>
            <a:endParaRPr lang="sv-SE"/>
          </a:p>
        </p:txBody>
      </p:sp>
      <p:sp>
        <p:nvSpPr>
          <p:cNvPr id="7" name="Rubrik 1">
            <a:extLst>
              <a:ext uri="{FF2B5EF4-FFF2-40B4-BE49-F238E27FC236}">
                <a16:creationId xmlns:a16="http://schemas.microsoft.com/office/drawing/2014/main" id="{21581F73-9621-4059-858E-94E6ECA61C7F}"/>
              </a:ext>
            </a:extLst>
          </p:cNvPr>
          <p:cNvSpPr txBox="1">
            <a:spLocks/>
          </p:cNvSpPr>
          <p:nvPr/>
        </p:nvSpPr>
        <p:spPr>
          <a:xfrm>
            <a:off x="938081" y="619125"/>
            <a:ext cx="10579100" cy="1011237"/>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accent1"/>
                </a:solidFill>
                <a:latin typeface="Source Sans Pro Semibold" panose="020B0603030403020204" pitchFamily="34" charset="0"/>
                <a:ea typeface="+mj-ea"/>
                <a:cs typeface="+mj-cs"/>
              </a:defRPr>
            </a:lvl1pPr>
          </a:lstStyle>
          <a:p>
            <a:pPr algn="l">
              <a:lnSpc>
                <a:spcPct val="100000"/>
              </a:lnSpc>
            </a:pPr>
            <a:r>
              <a:rPr lang="sv-SE" sz="4800">
                <a:solidFill>
                  <a:schemeClr val="tx1">
                    <a:lumMod val="95000"/>
                    <a:lumOff val="5000"/>
                  </a:schemeClr>
                </a:solidFill>
                <a:latin typeface="Arial" panose="020B0604020202020204" pitchFamily="34" charset="0"/>
                <a:cs typeface="Arial" panose="020B0604020202020204" pitchFamily="34" charset="0"/>
              </a:rPr>
              <a:t>Tufft ekonomiskt läge framöver</a:t>
            </a:r>
          </a:p>
        </p:txBody>
      </p:sp>
      <p:sp>
        <p:nvSpPr>
          <p:cNvPr id="8" name="Platshållare för innehåll 2">
            <a:extLst>
              <a:ext uri="{FF2B5EF4-FFF2-40B4-BE49-F238E27FC236}">
                <a16:creationId xmlns:a16="http://schemas.microsoft.com/office/drawing/2014/main" id="{43EEDF99-A5E1-412B-81D5-2940A6CF881E}"/>
              </a:ext>
            </a:extLst>
          </p:cNvPr>
          <p:cNvSpPr txBox="1">
            <a:spLocks/>
          </p:cNvSpPr>
          <p:nvPr/>
        </p:nvSpPr>
        <p:spPr>
          <a:xfrm>
            <a:off x="1123128" y="1946834"/>
            <a:ext cx="10209007" cy="509111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Source Sans Pro" panose="020B0503030403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Source Sans Pro" panose="020B050303040302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Source Sans Pro" panose="020B050303040302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ource Sans Pro" panose="020B050303040302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ource Sans Pro" panose="020B0503030403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sv-SE" sz="2200">
                <a:latin typeface="Source Sans Pro"/>
              </a:rPr>
              <a:t>Den höga inflationstakten har på bred front fått fäste i ekonomin och urholkar köpkraften för företag, hushåll och kommunsektor.</a:t>
            </a:r>
          </a:p>
          <a:p>
            <a:pPr marL="342900" indent="-342900" algn="l">
              <a:lnSpc>
                <a:spcPct val="100000"/>
              </a:lnSpc>
              <a:buFont typeface="Arial" panose="020B0604020202020204" pitchFamily="34" charset="0"/>
              <a:buChar char="•"/>
            </a:pPr>
            <a:r>
              <a:rPr lang="sv-SE" sz="2200">
                <a:latin typeface="Source Sans Pro"/>
              </a:rPr>
              <a:t>Den svaga BNP-tillväxten dämpar sysselsättningen och 2023 förväntas arbetslösheten stiga. </a:t>
            </a:r>
            <a:endParaRPr lang="sv-SE" sz="2200"/>
          </a:p>
          <a:p>
            <a:pPr marL="342900" indent="-342900" algn="l">
              <a:lnSpc>
                <a:spcPct val="100000"/>
              </a:lnSpc>
              <a:buFont typeface="Arial" panose="020B0604020202020204" pitchFamily="34" charset="0"/>
              <a:buChar char="•"/>
            </a:pPr>
            <a:r>
              <a:rPr lang="sv-SE" sz="2200">
                <a:latin typeface="Source Sans Pro"/>
              </a:rPr>
              <a:t>År 2023 väntas det reala skatteunderlaget krympa med 1,9%.</a:t>
            </a:r>
          </a:p>
          <a:p>
            <a:pPr marL="342900" indent="-342900" algn="l">
              <a:lnSpc>
                <a:spcPct val="100000"/>
              </a:lnSpc>
              <a:buFont typeface="Arial" panose="020B0604020202020204" pitchFamily="34" charset="0"/>
              <a:buChar char="•"/>
            </a:pPr>
            <a:r>
              <a:rPr lang="sv-SE" sz="2200">
                <a:latin typeface="Source Sans Pro"/>
              </a:rPr>
              <a:t>Inflationen bidrar till en kraftig ökning av pensionskostnader 2023.</a:t>
            </a:r>
          </a:p>
          <a:p>
            <a:pPr marL="342900" indent="-342900" algn="l">
              <a:lnSpc>
                <a:spcPct val="100000"/>
              </a:lnSpc>
              <a:buFont typeface="Arial" panose="020B0604020202020204" pitchFamily="34" charset="0"/>
              <a:buChar char="•"/>
            </a:pPr>
            <a:r>
              <a:rPr lang="sv-SE" sz="2200">
                <a:latin typeface="Source Sans Pro"/>
              </a:rPr>
              <a:t>En förändrad befolkningssammansättning – ökade behov inom äldreomsorgen och skolan.</a:t>
            </a:r>
          </a:p>
          <a:p>
            <a:pPr marL="342900" indent="-342900" algn="l">
              <a:lnSpc>
                <a:spcPct val="100000"/>
              </a:lnSpc>
              <a:buFont typeface="Arial" panose="020B0604020202020204" pitchFamily="34" charset="0"/>
              <a:buChar char="•"/>
            </a:pPr>
            <a:r>
              <a:rPr lang="sv-SE" sz="2200">
                <a:latin typeface="Source Sans Pro"/>
              </a:rPr>
              <a:t>2024  väntas Uppsalas utgift till det kommunala kostnadsutjämningssystemet bli 299 mnkr högre jämfört med 2020.</a:t>
            </a:r>
            <a:endParaRPr lang="sv-SE">
              <a:solidFill>
                <a:schemeClr val="accent2"/>
              </a:solidFill>
              <a:latin typeface="Source Sans Pro"/>
            </a:endParaRPr>
          </a:p>
        </p:txBody>
      </p:sp>
    </p:spTree>
    <p:extLst>
      <p:ext uri="{BB962C8B-B14F-4D97-AF65-F5344CB8AC3E}">
        <p14:creationId xmlns:p14="http://schemas.microsoft.com/office/powerpoint/2010/main" val="201216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6912393-9EA4-46BE-9981-E291DCD22FA0}"/>
              </a:ext>
            </a:extLst>
          </p:cNvPr>
          <p:cNvSpPr>
            <a:spLocks noGrp="1"/>
          </p:cNvSpPr>
          <p:nvPr>
            <p:ph type="title"/>
          </p:nvPr>
        </p:nvSpPr>
        <p:spPr>
          <a:xfrm>
            <a:off x="215643" y="301226"/>
            <a:ext cx="10136161" cy="982507"/>
          </a:xfrm>
        </p:spPr>
        <p:txBody>
          <a:bodyPr>
            <a:normAutofit/>
          </a:bodyPr>
          <a:lstStyle/>
          <a:p>
            <a:r>
              <a:rPr lang="sv-SE" sz="3600" dirty="0">
                <a:solidFill>
                  <a:schemeClr val="tx1"/>
                </a:solidFill>
              </a:rPr>
              <a:t>Ekonomiska</a:t>
            </a:r>
            <a:r>
              <a:rPr lang="sv-SE" sz="3600" dirty="0"/>
              <a:t> förutsättningar</a:t>
            </a:r>
            <a:br>
              <a:rPr lang="sv-SE" sz="2800" dirty="0"/>
            </a:br>
            <a:r>
              <a:rPr lang="sv-SE" sz="2000" dirty="0">
                <a:solidFill>
                  <a:schemeClr val="accent2"/>
                </a:solidFill>
              </a:rPr>
              <a:t>Skatteunderlagsprognos  och PKV per 25 aug 2022, definitiv  befolkningsprognos 5 maj</a:t>
            </a:r>
            <a:endParaRPr lang="sv-SE" sz="2700" dirty="0">
              <a:solidFill>
                <a:schemeClr val="accent2"/>
              </a:solidFill>
            </a:endParaRPr>
          </a:p>
        </p:txBody>
      </p:sp>
      <p:sp>
        <p:nvSpPr>
          <p:cNvPr id="6" name="Platshållare för innehåll 5">
            <a:extLst>
              <a:ext uri="{FF2B5EF4-FFF2-40B4-BE49-F238E27FC236}">
                <a16:creationId xmlns:a16="http://schemas.microsoft.com/office/drawing/2014/main" id="{03F215AC-9665-42C8-A928-009114DEA1D7}"/>
              </a:ext>
            </a:extLst>
          </p:cNvPr>
          <p:cNvSpPr>
            <a:spLocks noGrp="1"/>
          </p:cNvSpPr>
          <p:nvPr>
            <p:ph idx="13"/>
          </p:nvPr>
        </p:nvSpPr>
        <p:spPr>
          <a:xfrm>
            <a:off x="9631680" y="2326640"/>
            <a:ext cx="2344678" cy="3779520"/>
          </a:xfrm>
          <a:solidFill>
            <a:schemeClr val="bg1"/>
          </a:solidFill>
        </p:spPr>
        <p:txBody>
          <a:bodyPr/>
          <a:lstStyle/>
          <a:p>
            <a:endParaRPr lang="sv-SE" sz="1800" dirty="0"/>
          </a:p>
          <a:p>
            <a:r>
              <a:rPr lang="sv-SE" sz="1600" dirty="0"/>
              <a:t>Baserat på finansiellt resultatmål om 2% av skatter och utjämning</a:t>
            </a:r>
          </a:p>
          <a:p>
            <a:pPr>
              <a:spcBef>
                <a:spcPts val="0"/>
              </a:spcBef>
              <a:spcAft>
                <a:spcPts val="0"/>
              </a:spcAft>
            </a:pPr>
            <a:endParaRPr lang="sv-SE" sz="1600" dirty="0"/>
          </a:p>
          <a:p>
            <a:pPr>
              <a:spcBef>
                <a:spcPts val="0"/>
              </a:spcBef>
              <a:spcAft>
                <a:spcPts val="0"/>
              </a:spcAft>
            </a:pPr>
            <a:r>
              <a:rPr lang="sv-SE" sz="1600" b="1" dirty="0"/>
              <a:t>2023</a:t>
            </a:r>
          </a:p>
          <a:p>
            <a:pPr>
              <a:spcBef>
                <a:spcPts val="0"/>
              </a:spcBef>
              <a:spcAft>
                <a:spcPts val="0"/>
              </a:spcAft>
            </a:pPr>
            <a:r>
              <a:rPr lang="sv-SE" sz="1600" dirty="0"/>
              <a:t>Prel. utrymme: -77 mnkr</a:t>
            </a:r>
          </a:p>
          <a:p>
            <a:pPr>
              <a:spcBef>
                <a:spcPts val="0"/>
              </a:spcBef>
              <a:spcAft>
                <a:spcPts val="0"/>
              </a:spcAft>
            </a:pPr>
            <a:endParaRPr lang="sv-SE" sz="1600" dirty="0"/>
          </a:p>
          <a:p>
            <a:pPr>
              <a:spcBef>
                <a:spcPts val="0"/>
              </a:spcBef>
              <a:spcAft>
                <a:spcPts val="0"/>
              </a:spcAft>
            </a:pPr>
            <a:r>
              <a:rPr lang="sv-SE" sz="1600" b="1" dirty="0"/>
              <a:t>2024 </a:t>
            </a:r>
          </a:p>
          <a:p>
            <a:pPr>
              <a:spcBef>
                <a:spcPts val="0"/>
              </a:spcBef>
              <a:spcAft>
                <a:spcPts val="0"/>
              </a:spcAft>
            </a:pPr>
            <a:r>
              <a:rPr lang="sv-SE" sz="1600" dirty="0"/>
              <a:t>utrymme: 28 mnkr</a:t>
            </a:r>
          </a:p>
          <a:p>
            <a:pPr>
              <a:spcBef>
                <a:spcPts val="0"/>
              </a:spcBef>
              <a:spcAft>
                <a:spcPts val="0"/>
              </a:spcAft>
            </a:pPr>
            <a:endParaRPr lang="sv-SE" sz="1600" dirty="0"/>
          </a:p>
          <a:p>
            <a:pPr>
              <a:spcBef>
                <a:spcPts val="0"/>
              </a:spcBef>
              <a:spcAft>
                <a:spcPts val="0"/>
              </a:spcAft>
            </a:pPr>
            <a:r>
              <a:rPr lang="sv-SE" sz="1600" b="1" dirty="0"/>
              <a:t>2025 </a:t>
            </a:r>
          </a:p>
          <a:p>
            <a:pPr>
              <a:spcBef>
                <a:spcPts val="0"/>
              </a:spcBef>
              <a:spcAft>
                <a:spcPts val="0"/>
              </a:spcAft>
            </a:pPr>
            <a:r>
              <a:rPr lang="sv-SE" sz="1600" dirty="0"/>
              <a:t>Prel. utrymme: 341 mnkr</a:t>
            </a:r>
          </a:p>
        </p:txBody>
      </p:sp>
      <p:pic>
        <p:nvPicPr>
          <p:cNvPr id="5" name="Platshållare för innehåll 4">
            <a:extLst>
              <a:ext uri="{FF2B5EF4-FFF2-40B4-BE49-F238E27FC236}">
                <a16:creationId xmlns:a16="http://schemas.microsoft.com/office/drawing/2014/main" id="{6E85A22F-72FB-4C6D-9C1B-CB6E8E26FC6F}"/>
              </a:ext>
            </a:extLst>
          </p:cNvPr>
          <p:cNvPicPr>
            <a:picLocks noGrp="1" noChangeAspect="1"/>
          </p:cNvPicPr>
          <p:nvPr>
            <p:ph idx="1"/>
          </p:nvPr>
        </p:nvPicPr>
        <p:blipFill>
          <a:blip r:embed="rId3"/>
          <a:stretch>
            <a:fillRect/>
          </a:stretch>
        </p:blipFill>
        <p:spPr>
          <a:xfrm>
            <a:off x="241253" y="1686560"/>
            <a:ext cx="9317257" cy="4785360"/>
          </a:xfrm>
          <a:prstGeom prst="rect">
            <a:avLst/>
          </a:prstGeom>
        </p:spPr>
      </p:pic>
    </p:spTree>
    <p:extLst>
      <p:ext uri="{BB962C8B-B14F-4D97-AF65-F5344CB8AC3E}">
        <p14:creationId xmlns:p14="http://schemas.microsoft.com/office/powerpoint/2010/main" val="292684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412CA16-0491-979A-8EB4-8CC543FD0ECB}"/>
              </a:ext>
            </a:extLst>
          </p:cNvPr>
          <p:cNvSpPr>
            <a:spLocks noGrp="1"/>
          </p:cNvSpPr>
          <p:nvPr>
            <p:ph type="ctrTitle"/>
          </p:nvPr>
        </p:nvSpPr>
        <p:spPr>
          <a:xfrm>
            <a:off x="1197684" y="767325"/>
            <a:ext cx="10668001" cy="986714"/>
          </a:xfrm>
        </p:spPr>
        <p:txBody>
          <a:bodyPr anchor="b">
            <a:normAutofit/>
          </a:bodyPr>
          <a:lstStyle/>
          <a:p>
            <a:pPr algn="l"/>
            <a:r>
              <a:rPr lang="en-US" sz="4400">
                <a:solidFill>
                  <a:schemeClr val="tx1">
                    <a:lumMod val="95000"/>
                    <a:lumOff val="5000"/>
                  </a:schemeClr>
                </a:solidFill>
                <a:latin typeface="Arial" panose="020B0604020202020204" pitchFamily="34" charset="0"/>
                <a:cs typeface="Arial" panose="020B0604020202020204" pitchFamily="34" charset="0"/>
              </a:rPr>
              <a:t>81 </a:t>
            </a:r>
            <a:r>
              <a:rPr lang="en-US" sz="4400" err="1">
                <a:solidFill>
                  <a:schemeClr val="tx1">
                    <a:lumMod val="95000"/>
                    <a:lumOff val="5000"/>
                  </a:schemeClr>
                </a:solidFill>
                <a:latin typeface="Arial" panose="020B0604020202020204" pitchFamily="34" charset="0"/>
                <a:cs typeface="Arial" panose="020B0604020202020204" pitchFamily="34" charset="0"/>
              </a:rPr>
              <a:t>mandat</a:t>
            </a:r>
            <a:r>
              <a:rPr lang="en-US" sz="4400">
                <a:solidFill>
                  <a:schemeClr val="tx1">
                    <a:lumMod val="95000"/>
                    <a:lumOff val="5000"/>
                  </a:schemeClr>
                </a:solidFill>
                <a:latin typeface="Arial" panose="020B0604020202020204" pitchFamily="34" charset="0"/>
                <a:cs typeface="Arial" panose="020B0604020202020204" pitchFamily="34" charset="0"/>
              </a:rPr>
              <a:t> </a:t>
            </a:r>
            <a:r>
              <a:rPr lang="en-US" sz="4400" err="1">
                <a:solidFill>
                  <a:schemeClr val="tx1">
                    <a:lumMod val="95000"/>
                    <a:lumOff val="5000"/>
                  </a:schemeClr>
                </a:solidFill>
                <a:latin typeface="Arial" panose="020B0604020202020204" pitchFamily="34" charset="0"/>
                <a:cs typeface="Arial" panose="020B0604020202020204" pitchFamily="34" charset="0"/>
              </a:rPr>
              <a:t>i</a:t>
            </a:r>
            <a:r>
              <a:rPr lang="en-US" sz="4400">
                <a:solidFill>
                  <a:schemeClr val="tx1">
                    <a:lumMod val="95000"/>
                    <a:lumOff val="5000"/>
                  </a:schemeClr>
                </a:solidFill>
                <a:latin typeface="Arial" panose="020B0604020202020204" pitchFamily="34" charset="0"/>
                <a:cs typeface="Arial" panose="020B0604020202020204" pitchFamily="34" charset="0"/>
              </a:rPr>
              <a:t> Uppsala </a:t>
            </a:r>
            <a:r>
              <a:rPr lang="en-US" sz="4400" err="1">
                <a:solidFill>
                  <a:schemeClr val="tx1">
                    <a:lumMod val="95000"/>
                    <a:lumOff val="5000"/>
                  </a:schemeClr>
                </a:solidFill>
                <a:latin typeface="Arial" panose="020B0604020202020204" pitchFamily="34" charset="0"/>
                <a:cs typeface="Arial" panose="020B0604020202020204" pitchFamily="34" charset="0"/>
              </a:rPr>
              <a:t>kommunfullmäktige</a:t>
            </a:r>
            <a:endParaRPr lang="en-US" sz="4400">
              <a:solidFill>
                <a:schemeClr val="tx1">
                  <a:lumMod val="95000"/>
                  <a:lumOff val="5000"/>
                </a:schemeClr>
              </a:solidFill>
              <a:latin typeface="Arial" panose="020B0604020202020204" pitchFamily="34" charset="0"/>
              <a:cs typeface="Arial" panose="020B0604020202020204" pitchFamily="34" charset="0"/>
            </a:endParaRPr>
          </a:p>
        </p:txBody>
      </p:sp>
      <p:sp>
        <p:nvSpPr>
          <p:cNvPr id="13" name="Content Placeholder 4">
            <a:extLst>
              <a:ext uri="{FF2B5EF4-FFF2-40B4-BE49-F238E27FC236}">
                <a16:creationId xmlns:a16="http://schemas.microsoft.com/office/drawing/2014/main" id="{042BE3AE-4674-475A-F0FA-EE32A79B9E1E}"/>
              </a:ext>
            </a:extLst>
          </p:cNvPr>
          <p:cNvSpPr>
            <a:spLocks noGrp="1"/>
          </p:cNvSpPr>
          <p:nvPr>
            <p:ph type="subTitle" idx="1"/>
          </p:nvPr>
        </p:nvSpPr>
        <p:spPr>
          <a:xfrm>
            <a:off x="1197684" y="2209820"/>
            <a:ext cx="5199529" cy="3494086"/>
          </a:xfrm>
        </p:spPr>
        <p:txBody>
          <a:bodyPr vert="horz" lIns="91440" tIns="45720" rIns="91440" bIns="45720" rtlCol="0" anchor="t">
            <a:normAutofit/>
          </a:bodyPr>
          <a:lstStyle/>
          <a:p>
            <a:pPr algn="l"/>
            <a:r>
              <a:rPr lang="en-US">
                <a:latin typeface="Source Sans Pro"/>
              </a:rPr>
              <a:t>S, MP, V </a:t>
            </a:r>
            <a:r>
              <a:rPr lang="en-US" err="1">
                <a:latin typeface="Source Sans Pro"/>
              </a:rPr>
              <a:t>har</a:t>
            </a:r>
            <a:r>
              <a:rPr lang="en-US">
                <a:latin typeface="Source Sans Pro"/>
              </a:rPr>
              <a:t> </a:t>
            </a:r>
            <a:r>
              <a:rPr lang="en-US" err="1">
                <a:latin typeface="Source Sans Pro"/>
              </a:rPr>
              <a:t>ökat</a:t>
            </a:r>
            <a:r>
              <a:rPr lang="en-US">
                <a:latin typeface="Source Sans Pro"/>
              </a:rPr>
              <a:t> med 3,8% och </a:t>
            </a:r>
            <a:r>
              <a:rPr lang="en-US" err="1">
                <a:latin typeface="Source Sans Pro"/>
              </a:rPr>
              <a:t>har</a:t>
            </a:r>
            <a:r>
              <a:rPr lang="en-US">
                <a:latin typeface="Source Sans Pro"/>
              </a:rPr>
              <a:t> 39 av de 41 </a:t>
            </a:r>
            <a:r>
              <a:rPr lang="en-US" err="1">
                <a:latin typeface="Source Sans Pro"/>
              </a:rPr>
              <a:t>mandat</a:t>
            </a:r>
            <a:r>
              <a:rPr lang="en-US">
                <a:latin typeface="Source Sans Pro"/>
              </a:rPr>
              <a:t> </a:t>
            </a:r>
            <a:r>
              <a:rPr lang="en-US" err="1">
                <a:latin typeface="Source Sans Pro"/>
              </a:rPr>
              <a:t>som</a:t>
            </a:r>
            <a:r>
              <a:rPr lang="en-US">
                <a:latin typeface="Source Sans Pro"/>
              </a:rPr>
              <a:t> </a:t>
            </a:r>
            <a:r>
              <a:rPr lang="en-US" err="1">
                <a:latin typeface="Source Sans Pro"/>
              </a:rPr>
              <a:t>krävs</a:t>
            </a:r>
            <a:r>
              <a:rPr lang="en-US">
                <a:latin typeface="Source Sans Pro"/>
              </a:rPr>
              <a:t> för </a:t>
            </a:r>
            <a:r>
              <a:rPr lang="en-US" err="1">
                <a:latin typeface="Source Sans Pro"/>
              </a:rPr>
              <a:t>majoritet</a:t>
            </a:r>
            <a:r>
              <a:rPr lang="en-US">
                <a:latin typeface="Source Sans Pro"/>
              </a:rPr>
              <a:t>. För </a:t>
            </a:r>
            <a:r>
              <a:rPr lang="en-US" err="1">
                <a:latin typeface="Source Sans Pro"/>
              </a:rPr>
              <a:t>att</a:t>
            </a:r>
            <a:r>
              <a:rPr lang="en-US">
                <a:latin typeface="Source Sans Pro"/>
              </a:rPr>
              <a:t> </a:t>
            </a:r>
            <a:r>
              <a:rPr lang="en-US" err="1">
                <a:latin typeface="Source Sans Pro"/>
              </a:rPr>
              <a:t>nå</a:t>
            </a:r>
            <a:r>
              <a:rPr lang="en-US">
                <a:latin typeface="Source Sans Pro"/>
              </a:rPr>
              <a:t> </a:t>
            </a:r>
            <a:r>
              <a:rPr lang="en-US" err="1">
                <a:latin typeface="Source Sans Pro"/>
              </a:rPr>
              <a:t>majoritet</a:t>
            </a:r>
            <a:r>
              <a:rPr lang="en-US">
                <a:latin typeface="Source Sans Pro"/>
              </a:rPr>
              <a:t> </a:t>
            </a:r>
            <a:r>
              <a:rPr lang="en-US" err="1">
                <a:latin typeface="Source Sans Pro"/>
              </a:rPr>
              <a:t>krävs</a:t>
            </a:r>
            <a:r>
              <a:rPr lang="en-US">
                <a:latin typeface="Source Sans Pro"/>
              </a:rPr>
              <a:t> </a:t>
            </a:r>
            <a:r>
              <a:rPr lang="en-US" err="1">
                <a:latin typeface="Source Sans Pro"/>
              </a:rPr>
              <a:t>ytterligare</a:t>
            </a:r>
            <a:r>
              <a:rPr lang="en-US">
                <a:latin typeface="Source Sans Pro"/>
              </a:rPr>
              <a:t> 2 </a:t>
            </a:r>
            <a:r>
              <a:rPr lang="en-US" err="1">
                <a:latin typeface="Source Sans Pro"/>
              </a:rPr>
              <a:t>mandat</a:t>
            </a:r>
            <a:r>
              <a:rPr lang="en-US">
                <a:latin typeface="Source Sans Pro"/>
              </a:rPr>
              <a:t> och </a:t>
            </a:r>
            <a:r>
              <a:rPr lang="en-US" err="1">
                <a:latin typeface="Source Sans Pro"/>
              </a:rPr>
              <a:t>ett</a:t>
            </a:r>
            <a:r>
              <a:rPr lang="en-US">
                <a:latin typeface="Source Sans Pro"/>
              </a:rPr>
              <a:t> </a:t>
            </a:r>
            <a:r>
              <a:rPr lang="en-US" err="1">
                <a:latin typeface="Source Sans Pro"/>
              </a:rPr>
              <a:t>samarbete</a:t>
            </a:r>
            <a:r>
              <a:rPr lang="en-US">
                <a:latin typeface="Source Sans Pro"/>
              </a:rPr>
              <a:t> med L och/</a:t>
            </a:r>
            <a:r>
              <a:rPr lang="en-US" err="1">
                <a:latin typeface="Source Sans Pro"/>
              </a:rPr>
              <a:t>eller</a:t>
            </a:r>
            <a:r>
              <a:rPr lang="en-US">
                <a:latin typeface="Source Sans Pro"/>
              </a:rPr>
              <a:t> C. </a:t>
            </a:r>
            <a:endParaRPr lang="en-US"/>
          </a:p>
          <a:p>
            <a:pPr algn="l"/>
            <a:r>
              <a:rPr lang="en-US"/>
              <a:t>Den </a:t>
            </a:r>
            <a:r>
              <a:rPr lang="en-US" err="1"/>
              <a:t>gamla</a:t>
            </a:r>
            <a:r>
              <a:rPr lang="en-US"/>
              <a:t> </a:t>
            </a:r>
            <a:r>
              <a:rPr lang="en-US" err="1"/>
              <a:t>alliansen</a:t>
            </a:r>
            <a:r>
              <a:rPr lang="en-US"/>
              <a:t> </a:t>
            </a:r>
            <a:r>
              <a:rPr lang="en-US" dirty="0" err="1"/>
              <a:t>har</a:t>
            </a:r>
            <a:r>
              <a:rPr lang="en-US" dirty="0"/>
              <a:t> </a:t>
            </a:r>
            <a:r>
              <a:rPr lang="en-US" dirty="0" err="1"/>
              <a:t>minskat</a:t>
            </a:r>
            <a:r>
              <a:rPr lang="en-US" dirty="0"/>
              <a:t> med</a:t>
            </a:r>
            <a:r>
              <a:rPr lang="en-US"/>
              <a:t>  </a:t>
            </a:r>
            <a:r>
              <a:rPr lang="en-US" dirty="0"/>
              <a:t> -5,5% </a:t>
            </a:r>
            <a:r>
              <a:rPr lang="en-US"/>
              <a:t>och</a:t>
            </a:r>
            <a:r>
              <a:rPr lang="en-US" dirty="0"/>
              <a:t> </a:t>
            </a:r>
            <a:r>
              <a:rPr lang="en-US" dirty="0" err="1"/>
              <a:t>når</a:t>
            </a:r>
            <a:r>
              <a:rPr lang="en-US" dirty="0"/>
              <a:t> </a:t>
            </a:r>
            <a:r>
              <a:rPr lang="en-US" dirty="0" err="1"/>
              <a:t>endast</a:t>
            </a:r>
            <a:r>
              <a:rPr lang="en-US" dirty="0"/>
              <a:t> 32 </a:t>
            </a:r>
            <a:r>
              <a:rPr lang="en-US" dirty="0" err="1"/>
              <a:t>mandat</a:t>
            </a:r>
            <a:r>
              <a:rPr lang="en-US" dirty="0"/>
              <a:t>. För </a:t>
            </a:r>
            <a:r>
              <a:rPr lang="en-US" dirty="0" err="1"/>
              <a:t>att</a:t>
            </a:r>
            <a:r>
              <a:rPr lang="en-US" dirty="0"/>
              <a:t> </a:t>
            </a:r>
            <a:r>
              <a:rPr lang="en-US" dirty="0" err="1"/>
              <a:t>nå</a:t>
            </a:r>
            <a:r>
              <a:rPr lang="en-US" dirty="0"/>
              <a:t> </a:t>
            </a:r>
            <a:r>
              <a:rPr lang="en-US" dirty="0" err="1"/>
              <a:t>majoritet</a:t>
            </a:r>
            <a:r>
              <a:rPr lang="en-US" dirty="0"/>
              <a:t> </a:t>
            </a:r>
            <a:r>
              <a:rPr lang="en-US" dirty="0" err="1"/>
              <a:t>krävs</a:t>
            </a:r>
            <a:r>
              <a:rPr lang="en-US" dirty="0"/>
              <a:t> </a:t>
            </a:r>
            <a:r>
              <a:rPr lang="en-US" dirty="0" err="1"/>
              <a:t>aktivt</a:t>
            </a:r>
            <a:r>
              <a:rPr lang="en-US" dirty="0"/>
              <a:t> </a:t>
            </a:r>
            <a:r>
              <a:rPr lang="en-US" dirty="0" err="1"/>
              <a:t>stöd</a:t>
            </a:r>
            <a:r>
              <a:rPr lang="en-US" dirty="0"/>
              <a:t> av SD (8 </a:t>
            </a:r>
            <a:r>
              <a:rPr lang="en-US" dirty="0" err="1"/>
              <a:t>mandat</a:t>
            </a:r>
            <a:r>
              <a:rPr lang="en-US" dirty="0"/>
              <a:t>) </a:t>
            </a:r>
            <a:r>
              <a:rPr lang="en-US"/>
              <a:t>och</a:t>
            </a:r>
            <a:r>
              <a:rPr lang="en-US" dirty="0"/>
              <a:t> av UPDEM (2 </a:t>
            </a:r>
            <a:r>
              <a:rPr lang="en-US" dirty="0" err="1"/>
              <a:t>mandat</a:t>
            </a:r>
            <a:r>
              <a:rPr lang="en-US" dirty="0"/>
              <a:t>).</a:t>
            </a:r>
            <a:endParaRPr lang="en-US"/>
          </a:p>
          <a:p>
            <a:endParaRPr lang="en-US" dirty="0"/>
          </a:p>
        </p:txBody>
      </p:sp>
      <p:sp>
        <p:nvSpPr>
          <p:cNvPr id="4" name="Platshållare för bildnummer 3">
            <a:extLst>
              <a:ext uri="{FF2B5EF4-FFF2-40B4-BE49-F238E27FC236}">
                <a16:creationId xmlns:a16="http://schemas.microsoft.com/office/drawing/2014/main" id="{D98A32DC-69A1-49CC-B20F-7E387BF23A41}"/>
              </a:ext>
            </a:extLst>
          </p:cNvPr>
          <p:cNvSpPr>
            <a:spLocks noGrp="1"/>
          </p:cNvSpPr>
          <p:nvPr>
            <p:ph type="sldNum" sz="quarter" idx="12"/>
          </p:nvPr>
        </p:nvSpPr>
        <p:spPr/>
        <p:txBody>
          <a:bodyPr anchor="ctr">
            <a:normAutofit/>
          </a:bodyPr>
          <a:lstStyle/>
          <a:p>
            <a:pPr>
              <a:spcAft>
                <a:spcPts val="600"/>
              </a:spcAft>
            </a:pPr>
            <a:fld id="{D02B33C2-54EE-4A44-9B78-6F01870CE737}" type="slidenum">
              <a:rPr lang="sv-SE" smtClean="0"/>
              <a:pPr>
                <a:spcAft>
                  <a:spcPts val="600"/>
                </a:spcAft>
              </a:pPr>
              <a:t>4</a:t>
            </a:fld>
            <a:endParaRPr lang="sv-SE"/>
          </a:p>
        </p:txBody>
      </p:sp>
      <p:pic>
        <p:nvPicPr>
          <p:cNvPr id="6" name="Platshållare för innehåll 5">
            <a:extLst>
              <a:ext uri="{FF2B5EF4-FFF2-40B4-BE49-F238E27FC236}">
                <a16:creationId xmlns:a16="http://schemas.microsoft.com/office/drawing/2014/main" id="{A9BAFA86-1265-4E5B-807D-D10F3149161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639804" y="2209819"/>
            <a:ext cx="4354512" cy="3494087"/>
          </a:xfrm>
          <a:noFill/>
        </p:spPr>
      </p:pic>
    </p:spTree>
    <p:extLst>
      <p:ext uri="{BB962C8B-B14F-4D97-AF65-F5344CB8AC3E}">
        <p14:creationId xmlns:p14="http://schemas.microsoft.com/office/powerpoint/2010/main" val="240393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7F28CD23-CF79-432B-8FE0-DCE268DC12F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582B644-B4E6-4B7B-AEDA-43615E3BF986}"/>
              </a:ext>
            </a:extLst>
          </p:cNvPr>
          <p:cNvSpPr>
            <a:spLocks noGrp="1"/>
          </p:cNvSpPr>
          <p:nvPr>
            <p:ph type="sldNum" sz="quarter" idx="12"/>
          </p:nvPr>
        </p:nvSpPr>
        <p:spPr/>
        <p:txBody>
          <a:bodyPr/>
          <a:lstStyle/>
          <a:p>
            <a:fld id="{4F798FFE-25D7-4FCA-BDBA-E4B04F6BE877}" type="slidenum">
              <a:rPr lang="sv-SE" smtClean="0"/>
              <a:t>5</a:t>
            </a:fld>
            <a:endParaRPr lang="sv-SE"/>
          </a:p>
        </p:txBody>
      </p:sp>
      <p:graphicFrame>
        <p:nvGraphicFramePr>
          <p:cNvPr id="6" name="Diagram 5">
            <a:extLst>
              <a:ext uri="{FF2B5EF4-FFF2-40B4-BE49-F238E27FC236}">
                <a16:creationId xmlns:a16="http://schemas.microsoft.com/office/drawing/2014/main" id="{3071A6C4-552B-4819-B305-DA6E12E61E08}"/>
              </a:ext>
            </a:extLst>
          </p:cNvPr>
          <p:cNvGraphicFramePr>
            <a:graphicFrameLocks/>
          </p:cNvGraphicFramePr>
          <p:nvPr>
            <p:extLst>
              <p:ext uri="{D42A27DB-BD31-4B8C-83A1-F6EECF244321}">
                <p14:modId xmlns:p14="http://schemas.microsoft.com/office/powerpoint/2010/main" val="468248049"/>
              </p:ext>
            </p:extLst>
          </p:nvPr>
        </p:nvGraphicFramePr>
        <p:xfrm>
          <a:off x="247426" y="1645920"/>
          <a:ext cx="5948979" cy="39480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3BD103AD-0F1D-4E61-AF4E-013E3D38D9C4}"/>
              </a:ext>
            </a:extLst>
          </p:cNvPr>
          <p:cNvGraphicFramePr>
            <a:graphicFrameLocks/>
          </p:cNvGraphicFramePr>
          <p:nvPr>
            <p:extLst>
              <p:ext uri="{D42A27DB-BD31-4B8C-83A1-F6EECF244321}">
                <p14:modId xmlns:p14="http://schemas.microsoft.com/office/powerpoint/2010/main" val="1286867109"/>
              </p:ext>
            </p:extLst>
          </p:nvPr>
        </p:nvGraphicFramePr>
        <p:xfrm>
          <a:off x="6196405" y="2259105"/>
          <a:ext cx="5715898" cy="33348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059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79770D-E986-4B88-9E1D-84874EC50B87}"/>
              </a:ext>
            </a:extLst>
          </p:cNvPr>
          <p:cNvSpPr>
            <a:spLocks noGrp="1"/>
          </p:cNvSpPr>
          <p:nvPr>
            <p:ph type="ctrTitle"/>
          </p:nvPr>
        </p:nvSpPr>
        <p:spPr>
          <a:xfrm>
            <a:off x="1524000" y="849852"/>
            <a:ext cx="9144000" cy="1326161"/>
          </a:xfrm>
        </p:spPr>
        <p:txBody>
          <a:bodyPr>
            <a:noAutofit/>
          </a:bodyPr>
          <a:lstStyle/>
          <a:p>
            <a:pPr algn="l"/>
            <a:r>
              <a:rPr lang="sv-SE" sz="4000">
                <a:solidFill>
                  <a:schemeClr val="tx1">
                    <a:lumMod val="95000"/>
                    <a:lumOff val="5000"/>
                  </a:schemeClr>
                </a:solidFill>
                <a:latin typeface="Arial" panose="020B0604020202020204" pitchFamily="34" charset="0"/>
                <a:cs typeface="Arial" panose="020B0604020202020204" pitchFamily="34" charset="0"/>
              </a:rPr>
              <a:t>1. Uppsala har inte råd med politisk instabilitet</a:t>
            </a:r>
          </a:p>
        </p:txBody>
      </p:sp>
      <p:sp>
        <p:nvSpPr>
          <p:cNvPr id="3" name="Platshållare för innehåll 2">
            <a:extLst>
              <a:ext uri="{FF2B5EF4-FFF2-40B4-BE49-F238E27FC236}">
                <a16:creationId xmlns:a16="http://schemas.microsoft.com/office/drawing/2014/main" id="{77C6F25D-2ACF-4EA4-AEAF-C58E89CC0EB8}"/>
              </a:ext>
            </a:extLst>
          </p:cNvPr>
          <p:cNvSpPr>
            <a:spLocks noGrp="1"/>
          </p:cNvSpPr>
          <p:nvPr>
            <p:ph type="subTitle" idx="1"/>
          </p:nvPr>
        </p:nvSpPr>
        <p:spPr>
          <a:xfrm>
            <a:off x="1524000" y="2461727"/>
            <a:ext cx="9144000" cy="1655762"/>
          </a:xfrm>
        </p:spPr>
        <p:txBody>
          <a:bodyPr vert="horz" lIns="91440" tIns="45720" rIns="91440" bIns="45720" rtlCol="0" anchor="t">
            <a:noAutofit/>
          </a:bodyPr>
          <a:lstStyle/>
          <a:p>
            <a:pPr marL="457200" indent="-457200" algn="l">
              <a:buFont typeface="Arial" panose="020B0604020202020204" pitchFamily="34" charset="0"/>
              <a:buChar char="•"/>
            </a:pPr>
            <a:r>
              <a:rPr lang="sv-SE" sz="3200">
                <a:latin typeface="Source Sans Pro"/>
              </a:rPr>
              <a:t>Inflation, krig, höga energipriser</a:t>
            </a:r>
          </a:p>
          <a:p>
            <a:pPr marL="457200" indent="-457200" algn="l">
              <a:buFont typeface="Arial" panose="020B0604020202020204" pitchFamily="34" charset="0"/>
              <a:buChar char="•"/>
            </a:pPr>
            <a:r>
              <a:rPr lang="sv-SE" sz="3200">
                <a:latin typeface="Source Sans Pro"/>
              </a:rPr>
              <a:t>Demografi som ställer välfärden inför utmaningar </a:t>
            </a:r>
            <a:endParaRPr lang="sv-SE" sz="3200"/>
          </a:p>
          <a:p>
            <a:pPr marL="457200" indent="-457200" algn="l">
              <a:buFont typeface="Arial" panose="020B0604020202020204" pitchFamily="34" charset="0"/>
              <a:buChar char="•"/>
            </a:pPr>
            <a:r>
              <a:rPr lang="sv-SE" sz="3200">
                <a:latin typeface="Source Sans Pro"/>
              </a:rPr>
              <a:t>Fyra spår, behov av infrastruktur och bostäder </a:t>
            </a:r>
            <a:endParaRPr lang="sv-SE" sz="3200"/>
          </a:p>
          <a:p>
            <a:pPr marL="457200" indent="-457200" algn="l">
              <a:buFont typeface="Arial" panose="020B0604020202020204" pitchFamily="34" charset="0"/>
              <a:buChar char="•"/>
            </a:pPr>
            <a:r>
              <a:rPr lang="sv-SE" sz="3200">
                <a:latin typeface="Source Sans Pro"/>
              </a:rPr>
              <a:t>Risk för fler i ekonomisk utsatthet </a:t>
            </a:r>
            <a:endParaRPr lang="sv-SE" sz="3200"/>
          </a:p>
          <a:p>
            <a:pPr marL="457200" indent="-457200" algn="l">
              <a:buFont typeface="Arial" panose="020B0604020202020204" pitchFamily="34" charset="0"/>
              <a:buChar char="•"/>
            </a:pPr>
            <a:r>
              <a:rPr lang="sv-SE" sz="3200">
                <a:latin typeface="Source Sans Pro"/>
              </a:rPr>
              <a:t>Klimathot</a:t>
            </a:r>
          </a:p>
          <a:p>
            <a:pPr marL="457200" indent="-457200" algn="l">
              <a:buFont typeface="Arial" panose="020B0604020202020204" pitchFamily="34" charset="0"/>
              <a:buChar char="•"/>
            </a:pPr>
            <a:r>
              <a:rPr lang="sv-SE" sz="3200">
                <a:latin typeface="Source Sans Pro"/>
              </a:rPr>
              <a:t>Osäkerhet påverkar kommunens kreditvärdighet</a:t>
            </a:r>
          </a:p>
          <a:p>
            <a:pPr algn="l" rtl="0"/>
            <a:br>
              <a:rPr lang="sv-SE" dirty="0"/>
            </a:br>
            <a:endParaRPr lang="sv-SE"/>
          </a:p>
          <a:p>
            <a:pPr algn="l"/>
            <a:endParaRPr lang="sv-SE"/>
          </a:p>
        </p:txBody>
      </p:sp>
      <p:sp>
        <p:nvSpPr>
          <p:cNvPr id="4" name="Platshållare för bildnummer 3">
            <a:extLst>
              <a:ext uri="{FF2B5EF4-FFF2-40B4-BE49-F238E27FC236}">
                <a16:creationId xmlns:a16="http://schemas.microsoft.com/office/drawing/2014/main" id="{E511F2A8-EE01-462F-9D80-28263D8AFE75}"/>
              </a:ext>
            </a:extLst>
          </p:cNvPr>
          <p:cNvSpPr>
            <a:spLocks noGrp="1"/>
          </p:cNvSpPr>
          <p:nvPr>
            <p:ph type="sldNum" sz="quarter" idx="12"/>
          </p:nvPr>
        </p:nvSpPr>
        <p:spPr/>
        <p:txBody>
          <a:bodyPr/>
          <a:lstStyle/>
          <a:p>
            <a:fld id="{D02B33C2-54EE-4A44-9B78-6F01870CE737}" type="slidenum">
              <a:rPr lang="sv-SE" smtClean="0"/>
              <a:t>6</a:t>
            </a:fld>
            <a:endParaRPr lang="sv-SE"/>
          </a:p>
        </p:txBody>
      </p:sp>
    </p:spTree>
    <p:extLst>
      <p:ext uri="{BB962C8B-B14F-4D97-AF65-F5344CB8AC3E}">
        <p14:creationId xmlns:p14="http://schemas.microsoft.com/office/powerpoint/2010/main" val="75612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02F26D-0D15-48DA-9D61-95F41B200DA2}"/>
              </a:ext>
            </a:extLst>
          </p:cNvPr>
          <p:cNvSpPr>
            <a:spLocks noGrp="1"/>
          </p:cNvSpPr>
          <p:nvPr>
            <p:ph type="ctrTitle"/>
          </p:nvPr>
        </p:nvSpPr>
        <p:spPr>
          <a:xfrm>
            <a:off x="1524000" y="745190"/>
            <a:ext cx="9144000" cy="1412222"/>
          </a:xfrm>
        </p:spPr>
        <p:txBody>
          <a:bodyPr>
            <a:noAutofit/>
          </a:bodyPr>
          <a:lstStyle/>
          <a:p>
            <a:pPr algn="l"/>
            <a:r>
              <a:rPr lang="sv-SE" sz="4000">
                <a:solidFill>
                  <a:schemeClr val="tx1">
                    <a:lumMod val="95000"/>
                    <a:lumOff val="5000"/>
                  </a:schemeClr>
                </a:solidFill>
                <a:latin typeface="Arial" panose="020B0604020202020204" pitchFamily="34" charset="0"/>
                <a:cs typeface="Arial" panose="020B0604020202020204" pitchFamily="34" charset="0"/>
              </a:rPr>
              <a:t>2. Nu börjar vi bygga ett lag som tar ansvar för Uppsala</a:t>
            </a:r>
          </a:p>
        </p:txBody>
      </p:sp>
      <p:sp>
        <p:nvSpPr>
          <p:cNvPr id="3" name="Platshållare för innehåll 2">
            <a:extLst>
              <a:ext uri="{FF2B5EF4-FFF2-40B4-BE49-F238E27FC236}">
                <a16:creationId xmlns:a16="http://schemas.microsoft.com/office/drawing/2014/main" id="{739A2576-A3B6-4B94-9485-CF8E903F5753}"/>
              </a:ext>
            </a:extLst>
          </p:cNvPr>
          <p:cNvSpPr>
            <a:spLocks noGrp="1"/>
          </p:cNvSpPr>
          <p:nvPr>
            <p:ph type="subTitle" idx="1"/>
          </p:nvPr>
        </p:nvSpPr>
        <p:spPr>
          <a:xfrm>
            <a:off x="1524000" y="2373169"/>
            <a:ext cx="9144000" cy="1655762"/>
          </a:xfrm>
        </p:spPr>
        <p:txBody>
          <a:bodyPr vert="horz" lIns="91440" tIns="45720" rIns="91440" bIns="45720" rtlCol="0" anchor="t">
            <a:noAutofit/>
          </a:bodyPr>
          <a:lstStyle/>
          <a:p>
            <a:pPr marL="457200" indent="-457200" algn="l">
              <a:buFont typeface="Arial" panose="020B0604020202020204" pitchFamily="34" charset="0"/>
              <a:buChar char="•"/>
            </a:pPr>
            <a:r>
              <a:rPr lang="sv-SE" sz="3200">
                <a:latin typeface="Source Sans Pro"/>
              </a:rPr>
              <a:t>S, V, MP inleder nu konkreta förhandlingar om att bilda ett politiskt styre för Uppsala</a:t>
            </a:r>
          </a:p>
          <a:p>
            <a:pPr marL="457200" indent="-457200" algn="l">
              <a:buFont typeface="Arial" panose="020B0604020202020204" pitchFamily="34" charset="0"/>
              <a:buChar char="•"/>
            </a:pPr>
            <a:r>
              <a:rPr lang="sv-SE" sz="3200">
                <a:latin typeface="Source Sans Pro"/>
              </a:rPr>
              <a:t>Vi formar ett styre och börjar förhandla budget</a:t>
            </a:r>
          </a:p>
          <a:p>
            <a:endParaRPr lang="sv-SE" dirty="0"/>
          </a:p>
        </p:txBody>
      </p:sp>
      <p:sp>
        <p:nvSpPr>
          <p:cNvPr id="4" name="Platshållare för bildnummer 3">
            <a:extLst>
              <a:ext uri="{FF2B5EF4-FFF2-40B4-BE49-F238E27FC236}">
                <a16:creationId xmlns:a16="http://schemas.microsoft.com/office/drawing/2014/main" id="{31D6D82A-D8D1-4F0C-80CF-CF39069694AE}"/>
              </a:ext>
            </a:extLst>
          </p:cNvPr>
          <p:cNvSpPr>
            <a:spLocks noGrp="1"/>
          </p:cNvSpPr>
          <p:nvPr>
            <p:ph type="sldNum" sz="quarter" idx="12"/>
          </p:nvPr>
        </p:nvSpPr>
        <p:spPr/>
        <p:txBody>
          <a:bodyPr/>
          <a:lstStyle/>
          <a:p>
            <a:fld id="{D02B33C2-54EE-4A44-9B78-6F01870CE737}" type="slidenum">
              <a:rPr lang="sv-SE" smtClean="0"/>
              <a:t>7</a:t>
            </a:fld>
            <a:endParaRPr lang="sv-SE"/>
          </a:p>
        </p:txBody>
      </p:sp>
    </p:spTree>
    <p:extLst>
      <p:ext uri="{BB962C8B-B14F-4D97-AF65-F5344CB8AC3E}">
        <p14:creationId xmlns:p14="http://schemas.microsoft.com/office/powerpoint/2010/main" val="27923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C7C1EA-14DB-4498-B0DA-AF8E95195D84}"/>
              </a:ext>
            </a:extLst>
          </p:cNvPr>
          <p:cNvSpPr>
            <a:spLocks noGrp="1"/>
          </p:cNvSpPr>
          <p:nvPr>
            <p:ph type="ctrTitle"/>
          </p:nvPr>
        </p:nvSpPr>
        <p:spPr>
          <a:xfrm>
            <a:off x="1524000" y="687803"/>
            <a:ext cx="9144000" cy="863582"/>
          </a:xfrm>
        </p:spPr>
        <p:txBody>
          <a:bodyPr>
            <a:normAutofit/>
          </a:bodyPr>
          <a:lstStyle/>
          <a:p>
            <a:pPr algn="l"/>
            <a:r>
              <a:rPr lang="sv-SE" sz="4000">
                <a:solidFill>
                  <a:schemeClr val="tx1">
                    <a:lumMod val="95000"/>
                    <a:lumOff val="5000"/>
                  </a:schemeClr>
                </a:solidFill>
                <a:latin typeface="Arial" panose="020B0604020202020204" pitchFamily="34" charset="0"/>
                <a:cs typeface="Arial" panose="020B0604020202020204" pitchFamily="34" charset="0"/>
              </a:rPr>
              <a:t>3. Vi välkomnar fler</a:t>
            </a:r>
          </a:p>
        </p:txBody>
      </p:sp>
      <p:sp>
        <p:nvSpPr>
          <p:cNvPr id="3" name="Platshållare för innehåll 2">
            <a:extLst>
              <a:ext uri="{FF2B5EF4-FFF2-40B4-BE49-F238E27FC236}">
                <a16:creationId xmlns:a16="http://schemas.microsoft.com/office/drawing/2014/main" id="{DB4B1724-2007-4408-8675-4EE4BFAE40A1}"/>
              </a:ext>
            </a:extLst>
          </p:cNvPr>
          <p:cNvSpPr>
            <a:spLocks noGrp="1"/>
          </p:cNvSpPr>
          <p:nvPr>
            <p:ph type="subTitle" idx="1"/>
          </p:nvPr>
        </p:nvSpPr>
        <p:spPr>
          <a:xfrm>
            <a:off x="1524000" y="2298105"/>
            <a:ext cx="9144000" cy="1655762"/>
          </a:xfrm>
        </p:spPr>
        <p:txBody>
          <a:bodyPr vert="horz" lIns="91440" tIns="45720" rIns="91440" bIns="45720" rtlCol="0" anchor="t">
            <a:noAutofit/>
          </a:bodyPr>
          <a:lstStyle/>
          <a:p>
            <a:pPr marL="457200" indent="-457200" algn="l">
              <a:buFont typeface="Arial" panose="020B0604020202020204" pitchFamily="34" charset="0"/>
              <a:buChar char="•"/>
            </a:pPr>
            <a:r>
              <a:rPr lang="sv-SE" sz="3200">
                <a:latin typeface="Source Sans Pro"/>
              </a:rPr>
              <a:t>Alla beslut kräver majoritet.</a:t>
            </a:r>
          </a:p>
          <a:p>
            <a:pPr marL="457200" indent="-457200" algn="l">
              <a:buFont typeface="Arial" panose="020B0604020202020204" pitchFamily="34" charset="0"/>
              <a:buChar char="•"/>
            </a:pPr>
            <a:r>
              <a:rPr lang="sv-SE" sz="3200">
                <a:latin typeface="Source Sans Pro"/>
              </a:rPr>
              <a:t>Vi håller dörren öppen för partier som står upp för demokratiska värderingar och vill ta ansvar för Uppsala.</a:t>
            </a:r>
          </a:p>
          <a:p>
            <a:pPr marL="457200" indent="-457200" algn="l">
              <a:buFont typeface="Arial" panose="020B0604020202020204" pitchFamily="34" charset="0"/>
              <a:buChar char="•"/>
            </a:pPr>
            <a:r>
              <a:rPr lang="sv-SE" sz="3200">
                <a:latin typeface="Source Sans Pro"/>
              </a:rPr>
              <a:t>Vi styr gärna i majoritet med L och/eller C. Vi kan även tänka oss andra sätt att samarbeta för Uppsalas bästa med dessa partier. </a:t>
            </a:r>
            <a:endParaRPr lang="sv-SE" sz="3200"/>
          </a:p>
          <a:p>
            <a:pPr algn="l"/>
            <a:endParaRPr lang="sv-SE"/>
          </a:p>
        </p:txBody>
      </p:sp>
      <p:sp>
        <p:nvSpPr>
          <p:cNvPr id="4" name="Platshållare för bildnummer 3">
            <a:extLst>
              <a:ext uri="{FF2B5EF4-FFF2-40B4-BE49-F238E27FC236}">
                <a16:creationId xmlns:a16="http://schemas.microsoft.com/office/drawing/2014/main" id="{817514D4-5F81-483F-9684-E3FF146D1228}"/>
              </a:ext>
            </a:extLst>
          </p:cNvPr>
          <p:cNvSpPr>
            <a:spLocks noGrp="1"/>
          </p:cNvSpPr>
          <p:nvPr>
            <p:ph type="sldNum" sz="quarter" idx="12"/>
          </p:nvPr>
        </p:nvSpPr>
        <p:spPr/>
        <p:txBody>
          <a:bodyPr/>
          <a:lstStyle/>
          <a:p>
            <a:fld id="{D02B33C2-54EE-4A44-9B78-6F01870CE737}" type="slidenum">
              <a:rPr lang="sv-SE" smtClean="0"/>
              <a:t>8</a:t>
            </a:fld>
            <a:endParaRPr lang="sv-SE"/>
          </a:p>
        </p:txBody>
      </p:sp>
    </p:spTree>
    <p:extLst>
      <p:ext uri="{BB962C8B-B14F-4D97-AF65-F5344CB8AC3E}">
        <p14:creationId xmlns:p14="http://schemas.microsoft.com/office/powerpoint/2010/main" val="2124232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3A2DEC-2AF7-453A-A548-7E55775DB9C3}"/>
              </a:ext>
            </a:extLst>
          </p:cNvPr>
          <p:cNvSpPr>
            <a:spLocks noGrp="1"/>
          </p:cNvSpPr>
          <p:nvPr>
            <p:ph type="ctrTitle"/>
          </p:nvPr>
        </p:nvSpPr>
        <p:spPr>
          <a:xfrm>
            <a:off x="1524000" y="842480"/>
            <a:ext cx="9144000" cy="1259923"/>
          </a:xfrm>
        </p:spPr>
        <p:txBody>
          <a:bodyPr>
            <a:normAutofit/>
          </a:bodyPr>
          <a:lstStyle/>
          <a:p>
            <a:pPr algn="l"/>
            <a:r>
              <a:rPr lang="sv-SE" sz="4000">
                <a:solidFill>
                  <a:schemeClr val="tx1"/>
                </a:solidFill>
                <a:latin typeface="Arial" panose="020B0604020202020204" pitchFamily="34" charset="0"/>
                <a:cs typeface="Arial" panose="020B0604020202020204" pitchFamily="34" charset="0"/>
              </a:rPr>
              <a:t>4. Ett moderatlett alliansstyre blir beroende av SD i samtliga frågor </a:t>
            </a:r>
          </a:p>
        </p:txBody>
      </p:sp>
      <p:sp>
        <p:nvSpPr>
          <p:cNvPr id="3" name="Platshållare för innehåll 2">
            <a:extLst>
              <a:ext uri="{FF2B5EF4-FFF2-40B4-BE49-F238E27FC236}">
                <a16:creationId xmlns:a16="http://schemas.microsoft.com/office/drawing/2014/main" id="{DAC16D73-4CFC-44F0-BFFB-F4924BB82087}"/>
              </a:ext>
            </a:extLst>
          </p:cNvPr>
          <p:cNvSpPr>
            <a:spLocks noGrp="1"/>
          </p:cNvSpPr>
          <p:nvPr>
            <p:ph type="subTitle" idx="1"/>
          </p:nvPr>
        </p:nvSpPr>
        <p:spPr>
          <a:xfrm>
            <a:off x="1524000" y="2379806"/>
            <a:ext cx="9144000" cy="1655762"/>
          </a:xfrm>
        </p:spPr>
        <p:txBody>
          <a:bodyPr vert="horz" lIns="91440" tIns="45720" rIns="91440" bIns="45720" rtlCol="0" anchor="t">
            <a:noAutofit/>
          </a:bodyPr>
          <a:lstStyle/>
          <a:p>
            <a:pPr marL="457200" indent="-457200" algn="l">
              <a:buFont typeface="Arial" panose="020B0604020202020204" pitchFamily="34" charset="0"/>
              <a:buChar char="•"/>
            </a:pPr>
            <a:r>
              <a:rPr lang="sv-SE" sz="2800">
                <a:latin typeface="Source Sans Pro"/>
              </a:rPr>
              <a:t>Om vi hamnar i opposition gör vi det som ett samlat lag. Det betyder att ett alliansstyre inte kan bryta loss ett av våra partier för förhandlingar.</a:t>
            </a:r>
          </a:p>
          <a:p>
            <a:pPr marL="457200" indent="-457200" algn="l">
              <a:buFont typeface="Arial" panose="020B0604020202020204" pitchFamily="34" charset="0"/>
              <a:buChar char="•"/>
            </a:pPr>
            <a:r>
              <a:rPr lang="sv-SE" sz="2800">
                <a:latin typeface="Source Sans Pro"/>
              </a:rPr>
              <a:t>Det betyder att ett moderatlett alliansstyre skulle ha två alternativ. Antingen rösta på våra S-V-MP-förslag - eller förhandla i varenda fråga med SD och UPDEM. </a:t>
            </a:r>
            <a:endParaRPr lang="sv-SE" sz="2800"/>
          </a:p>
          <a:p>
            <a:pPr marL="457200" indent="-457200" algn="l">
              <a:buFont typeface="Arial" panose="020B0604020202020204" pitchFamily="34" charset="0"/>
              <a:buChar char="•"/>
            </a:pPr>
            <a:r>
              <a:rPr lang="sv-SE" sz="2800">
                <a:latin typeface="Source Sans Pro"/>
              </a:rPr>
              <a:t>Det är inte seriöst att försätta Uppsala i en så osäker situation som kommer av ett så instabilt moderatlett styre.</a:t>
            </a:r>
            <a:r>
              <a:rPr lang="sv-SE" sz="3200">
                <a:latin typeface="Source Sans Pro"/>
              </a:rPr>
              <a:t> </a:t>
            </a:r>
            <a:endParaRPr lang="sv-SE" sz="3200"/>
          </a:p>
        </p:txBody>
      </p:sp>
      <p:sp>
        <p:nvSpPr>
          <p:cNvPr id="4" name="Platshållare för bildnummer 3">
            <a:extLst>
              <a:ext uri="{FF2B5EF4-FFF2-40B4-BE49-F238E27FC236}">
                <a16:creationId xmlns:a16="http://schemas.microsoft.com/office/drawing/2014/main" id="{5D9D9C32-1E41-47B2-BB5B-8B03E1A98834}"/>
              </a:ext>
            </a:extLst>
          </p:cNvPr>
          <p:cNvSpPr>
            <a:spLocks noGrp="1"/>
          </p:cNvSpPr>
          <p:nvPr>
            <p:ph type="sldNum" sz="quarter" idx="12"/>
          </p:nvPr>
        </p:nvSpPr>
        <p:spPr/>
        <p:txBody>
          <a:bodyPr/>
          <a:lstStyle/>
          <a:p>
            <a:fld id="{D02B33C2-54EE-4A44-9B78-6F01870CE737}" type="slidenum">
              <a:rPr lang="sv-SE" smtClean="0"/>
              <a:t>9</a:t>
            </a:fld>
            <a:endParaRPr lang="sv-SE"/>
          </a:p>
        </p:txBody>
      </p:sp>
    </p:spTree>
    <p:extLst>
      <p:ext uri="{BB962C8B-B14F-4D97-AF65-F5344CB8AC3E}">
        <p14:creationId xmlns:p14="http://schemas.microsoft.com/office/powerpoint/2010/main" val="2353695105"/>
      </p:ext>
    </p:extLst>
  </p:cSld>
  <p:clrMapOvr>
    <a:masterClrMapping/>
  </p:clrMapOvr>
</p:sld>
</file>

<file path=ppt/theme/theme1.xml><?xml version="1.0" encoding="utf-8"?>
<a:theme xmlns:a="http://schemas.openxmlformats.org/drawingml/2006/main" name="Tema Uppsala">
  <a:themeElements>
    <a:clrScheme name="Uppsala kommun_Office_färger">
      <a:dk1>
        <a:sysClr val="windowText" lastClr="000000"/>
      </a:dk1>
      <a:lt1>
        <a:sysClr val="window" lastClr="FFFFFF"/>
      </a:lt1>
      <a:dk2>
        <a:srgbClr val="44546A"/>
      </a:dk2>
      <a:lt2>
        <a:srgbClr val="FEDD00"/>
      </a:lt2>
      <a:accent1>
        <a:srgbClr val="252E6F"/>
      </a:accent1>
      <a:accent2>
        <a:srgbClr val="1C9CD9"/>
      </a:accent2>
      <a:accent3>
        <a:srgbClr val="008A01"/>
      </a:accent3>
      <a:accent4>
        <a:srgbClr val="A6CF38"/>
      </a:accent4>
      <a:accent5>
        <a:srgbClr val="841072"/>
      </a:accent5>
      <a:accent6>
        <a:srgbClr val="FF3D9C"/>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psala_mall_2019_blå.pptx" id="{B9415DEF-00EA-4D6A-AFC0-156BB66153A5}" vid="{5382DF21-B5A1-4BF4-A750-0CBEB540301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A3D0482B34745A3526C5E53F4C7E4" ma:contentTypeVersion="8" ma:contentTypeDescription="Create a new document." ma:contentTypeScope="" ma:versionID="43d1845eebbe9e9a62190c02d71638bf">
  <xsd:schema xmlns:xsd="http://www.w3.org/2001/XMLSchema" xmlns:xs="http://www.w3.org/2001/XMLSchema" xmlns:p="http://schemas.microsoft.com/office/2006/metadata/properties" xmlns:ns2="0be2d67f-8a7c-4c83-803f-b0daa194a947" xmlns:ns3="fbebc134-8c55-4ce4-8f6f-da0a6e58d994" targetNamespace="http://schemas.microsoft.com/office/2006/metadata/properties" ma:root="true" ma:fieldsID="6d3f01a3a9ffe1336404b8bc112dd405" ns2:_="" ns3:_="">
    <xsd:import namespace="0be2d67f-8a7c-4c83-803f-b0daa194a947"/>
    <xsd:import namespace="fbebc134-8c55-4ce4-8f6f-da0a6e58d99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e2d67f-8a7c-4c83-803f-b0daa194a9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ebc134-8c55-4ce4-8f6f-da0a6e58d99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8FAE6C-CF2D-4175-86C0-0E62B3E032E3}">
  <ds:schemaRefs>
    <ds:schemaRef ds:uri="81c642ee-df27-4cd6-9da0-1e1d2838eb21"/>
    <ds:schemaRef ds:uri="8ca0d0a5-a9c7-4c66-8dab-6955dc1b9b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15781AD-F60A-4D82-9E2B-1513C531C42F}">
  <ds:schemaRefs>
    <ds:schemaRef ds:uri="0be2d67f-8a7c-4c83-803f-b0daa194a947"/>
    <ds:schemaRef ds:uri="fbebc134-8c55-4ce4-8f6f-da0a6e58d9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D57ACA7-F9C5-498B-B920-2B8AC0B9EA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Uppsala_mall_blå</Template>
  <TotalTime>6927</TotalTime>
  <Words>849</Words>
  <Application>Microsoft Macintosh PowerPoint</Application>
  <PresentationFormat>Bredbild</PresentationFormat>
  <Paragraphs>72</Paragraphs>
  <Slides>11</Slides>
  <Notes>4</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11</vt:i4>
      </vt:variant>
    </vt:vector>
  </HeadingPairs>
  <TitlesOfParts>
    <vt:vector size="19" baseType="lpstr">
      <vt:lpstr>Arial</vt:lpstr>
      <vt:lpstr>Calibri</vt:lpstr>
      <vt:lpstr>HODHD L+ Chronicle Text G 1</vt:lpstr>
      <vt:lpstr>HODHF A+ Bembo</vt:lpstr>
      <vt:lpstr>OMFHK N+ Chronicle Text G 1</vt:lpstr>
      <vt:lpstr>Source Sans Pro</vt:lpstr>
      <vt:lpstr>Source Sans Pro Semibold</vt:lpstr>
      <vt:lpstr>Tema Uppsala</vt:lpstr>
      <vt:lpstr>  Tillsammans tar vi ansvar för Uppsala</vt:lpstr>
      <vt:lpstr>PowerPoint-presentation</vt:lpstr>
      <vt:lpstr>Ekonomiska förutsättningar Skatteunderlagsprognos  och PKV per 25 aug 2022, definitiv  befolkningsprognos 5 maj</vt:lpstr>
      <vt:lpstr>81 mandat i Uppsala kommunfullmäktige</vt:lpstr>
      <vt:lpstr>PowerPoint-presentation</vt:lpstr>
      <vt:lpstr>1. Uppsala har inte råd med politisk instabilitet</vt:lpstr>
      <vt:lpstr>2. Nu börjar vi bygga ett lag som tar ansvar för Uppsala</vt:lpstr>
      <vt:lpstr>3. Vi välkomnar fler</vt:lpstr>
      <vt:lpstr>4. Ett moderatlett alliansstyre blir beroende av SD i samtliga frågor </vt:lpstr>
      <vt:lpstr>PowerPoint-presentation</vt:lpstr>
      <vt:lpstr>Frågor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Westlinder Monika</dc:creator>
  <cp:lastModifiedBy>Cavelier Bizas Pavlos</cp:lastModifiedBy>
  <cp:revision>98</cp:revision>
  <cp:lastPrinted>2016-04-19T07:45:19Z</cp:lastPrinted>
  <dcterms:created xsi:type="dcterms:W3CDTF">2022-06-07T06:26:24Z</dcterms:created>
  <dcterms:modified xsi:type="dcterms:W3CDTF">2022-09-29T14:26:48Z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0x010100689A3D0482B34745A3526C5E53F4C7E4</vt:lpwstr>
  </property>
</Properties>
</file>