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59" r:id="rId6"/>
    <p:sldId id="271" r:id="rId7"/>
    <p:sldId id="260" r:id="rId8"/>
    <p:sldId id="261" r:id="rId9"/>
    <p:sldId id="262" r:id="rId10"/>
    <p:sldId id="263" r:id="rId11"/>
    <p:sldId id="265" r:id="rId12"/>
    <p:sldId id="269" r:id="rId13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94648"/>
  </p:normalViewPr>
  <p:slideViewPr>
    <p:cSldViewPr snapToGrid="0">
      <p:cViewPr varScale="1">
        <p:scale>
          <a:sx n="63" d="100"/>
          <a:sy n="63" d="100"/>
        </p:scale>
        <p:origin x="6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C42F6-118B-724F-B0AA-1E2B2608B275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0767A-197E-4B41-B5CA-B37A467250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173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Erik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1864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7391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Tobias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172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101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6867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3757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Tobias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438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977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Tobias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3222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8389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Tobias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2826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0767A-197E-4B41-B5CA-B37A4672500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89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F3A049-172F-4958-B354-23595B193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2F34C05-D1C2-490C-AA86-9A875E53F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A34D6E-5A7D-4D97-B99D-93894573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3E30CE-10F8-49F3-A7C6-4CCEA061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96F120-BDA6-4E24-A49C-8412BD5EB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463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3BA7DA-03B5-45DD-8DE5-414944990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F8E79AF-3FD4-4AD9-BAAB-68BABA0E9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A8C094-5392-4C83-A413-348EDD014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8EF285-CE3A-4760-A359-04CCBF7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0D6289-D026-48C8-A3EE-7860E133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374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6725869-7FF8-4500-A658-F438F9630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0FD5078-6AD7-4A75-8BE0-0927362CD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EE99A0-9B49-4DDA-998B-499C230D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56C623-7A8D-450E-84CA-91214E551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C2AB7E-5250-4F8F-A92B-DCCF5DE8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182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9A661C-240C-423D-B9F6-EB1B85F8F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088BC4-17F7-451F-8C8B-128D52BA5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8BE472-EC2F-4BA2-993D-59BAB55ED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A07703-5259-4F09-899A-F2030204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7E90E5-2232-4EC6-91DF-7849BED5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54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0503C4-709A-43B0-8884-E78F4FD9F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59CD57E-FC99-45B3-BF99-896B8689B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CC446D-41EC-47C8-A5EF-9C45ED3E7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DEBDCF-17BF-45E2-86DD-BFA61381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7F4B92-D84B-40C1-AAA6-D8A61805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80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2D2678-01F6-4C75-929A-B34338A6E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C5598B-8BE8-4712-8000-FEA0B762D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8C7D99E-0E2B-43F5-B4FA-D1634D24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9A2BF03-6531-43B5-BDC2-0CC5987E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F0B70B-A5A7-408B-9585-CF17E4EBB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799BE9F-FECA-41FF-A7B7-1CB526F2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11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65BB45-9EC0-45F9-A3DF-674F8DA6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C8AB88-7FF2-46E9-956D-ADD7D6E46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9509C2-A164-4C26-830B-1BFE5E79D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660261E-B471-420B-9F8B-3C4F67159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7DE5E4D-BB2B-4E80-AA41-98653AE5A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914A17B-3E8C-49ED-8D5F-86EA4F691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A267F66-20BB-4918-BD10-4486368F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77565C0-8369-4114-8622-98027195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635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314FB6-1303-42A0-933A-BCA3674B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790E280-EAAB-47AE-BFBB-6F9F5E34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727519-3164-4690-B33D-8607C5788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5F5773-5174-47E1-A80D-37072560C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801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89CF18-0E0A-4EC9-91D2-7967F7C7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78DDCA7-A99B-4D11-857F-4473911A5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D3B9ADA-7942-45AC-B092-81F6937D1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718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5EE824-7DCC-40B9-A5C9-C935F2EFC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B8CB27-64FF-43A3-81D2-1D69CB541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F226312-4B54-4885-BE27-36B61AD7E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CD3DD51-D3EC-4F4E-9621-8F45E9509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C570D0-7423-4BA5-AA30-2F499FCA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F8B054-F024-42FD-9469-51BA52F1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716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DE377E-5059-422A-90A7-FCFB1B4A6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A7743B-2C07-416D-9BF3-A99CAEE72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B181B5-DA37-4048-8689-576A20D85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046E56B-3C5F-4805-915E-BA0D81EB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A1EFB6B-6D34-4ADC-A374-C0357FF0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6435B12-B5CE-4A82-91A4-77F369D9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97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6CFD2FA-48D2-488B-B49C-5A60723DA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4B88E09-814E-403B-B5BD-AE258ED99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07E127-57D8-4D9F-B9EF-B9DCB88B36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8D24A-496B-41FA-9928-75B1EC57904A}" type="datetimeFigureOut">
              <a:rPr lang="sv-SE" smtClean="0"/>
              <a:t>2020-06-29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25A826-FB14-4D98-97DC-5185CE135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B1815E-23EA-4225-97EC-47A533716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8FFE-25D7-4FCA-BDBA-E4B04F6BE8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956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BDF891-9FDB-40C1-ABA8-2CB571085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477" y="3472130"/>
            <a:ext cx="9019822" cy="836242"/>
          </a:xfrm>
        </p:spPr>
        <p:txBody>
          <a:bodyPr>
            <a:noAutofit/>
          </a:bodyPr>
          <a:lstStyle/>
          <a:p>
            <a:br>
              <a:rPr lang="sv-SE" sz="3500" b="1" dirty="0">
                <a:cs typeface="Arial" panose="020B0604020202020204" pitchFamily="34" charset="0"/>
              </a:rPr>
            </a:br>
            <a:r>
              <a:rPr lang="sv-SE" sz="3500" dirty="0">
                <a:cs typeface="Arial" panose="020B0604020202020204" pitchFamily="34" charset="0"/>
              </a:rPr>
              <a:t>Ett återhämtningspaket för ett </a:t>
            </a:r>
            <a:br>
              <a:rPr lang="sv-SE" sz="3500" dirty="0">
                <a:cs typeface="Arial" panose="020B0604020202020204" pitchFamily="34" charset="0"/>
              </a:rPr>
            </a:br>
            <a:r>
              <a:rPr lang="sv-SE" sz="3500" dirty="0">
                <a:cs typeface="Arial" panose="020B0604020202020204" pitchFamily="34" charset="0"/>
              </a:rPr>
              <a:t>starkare Uppsala efter </a:t>
            </a:r>
            <a:r>
              <a:rPr lang="sv-SE" sz="3500" dirty="0" err="1">
                <a:cs typeface="Arial" panose="020B0604020202020204" pitchFamily="34" charset="0"/>
              </a:rPr>
              <a:t>coronakrisen</a:t>
            </a:r>
            <a:endParaRPr lang="sv-SE" sz="3500" dirty="0">
              <a:cs typeface="Arial" panose="020B0604020202020204" pitchFamily="34" charset="0"/>
            </a:endParaRPr>
          </a:p>
        </p:txBody>
      </p:sp>
      <p:pic>
        <p:nvPicPr>
          <p:cNvPr id="5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26FB4BBC-D45B-4B12-BB8A-D5575E356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466" y="4987418"/>
            <a:ext cx="1263667" cy="1262451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EE5DBA3-49DA-114E-BB20-EAF79FE951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55" y="5019175"/>
            <a:ext cx="1190034" cy="1230694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7E157C3F-E60E-6E4A-A583-F249D6FE73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120" y="5133678"/>
            <a:ext cx="831278" cy="100168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2A5FAF80-0410-3B4F-B862-2680D5AD89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729" y="5064619"/>
            <a:ext cx="1217427" cy="1065248"/>
          </a:xfrm>
          <a:prstGeom prst="rect">
            <a:avLst/>
          </a:prstGeom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02C71BCA-BB5D-474D-B615-07CB170B54CF}"/>
              </a:ext>
            </a:extLst>
          </p:cNvPr>
          <p:cNvSpPr txBox="1"/>
          <p:nvPr/>
        </p:nvSpPr>
        <p:spPr>
          <a:xfrm>
            <a:off x="2307838" y="609600"/>
            <a:ext cx="76553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b="1" dirty="0">
                <a:cs typeface="Arial" panose="020B0604020202020204" pitchFamily="34" charset="0"/>
              </a:rPr>
              <a:t>Budgetöverenskommelse mellan Mittenstyret och Vänsterpartiet för 2021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4209287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B46A89-56B7-4B00-860C-26742E914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5. Handlingsplan </a:t>
            </a:r>
            <a:r>
              <a:rPr lang="sv-SE" b="1" dirty="0" err="1"/>
              <a:t>Gränby</a:t>
            </a:r>
            <a:r>
              <a:rPr lang="sv-SE" b="1" dirty="0"/>
              <a:t> – 5 mkr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3D2B54-95CA-4F98-B9EC-E8096C942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9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sz="3000" dirty="0"/>
              <a:t>Arbetet för ökad trygghet ska fortsätta med full kraft trots </a:t>
            </a:r>
            <a:r>
              <a:rPr lang="sv-SE" sz="3000" dirty="0" err="1"/>
              <a:t>coronakrisen</a:t>
            </a:r>
            <a:endParaRPr lang="sv-SE" sz="3000" dirty="0"/>
          </a:p>
          <a:p>
            <a:r>
              <a:rPr lang="sv-SE" sz="3000" dirty="0"/>
              <a:t>5 miljoner per år för att säkra handlingsplanens genomförande. Viktigt för att öka tryggheten och skapa jobb i </a:t>
            </a:r>
            <a:r>
              <a:rPr lang="sv-SE" sz="3000" dirty="0" err="1"/>
              <a:t>Gränby</a:t>
            </a:r>
            <a:r>
              <a:rPr lang="sv-SE" sz="3000" dirty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3174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F83AA6-A50E-4018-8EBE-D7E137F20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Upphandlingen av personlig assistans avbryts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9E28BA-CEC9-4B1D-95BB-C5ECF372B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Aviserades hösten 2019</a:t>
            </a:r>
          </a:p>
          <a:p>
            <a:r>
              <a:rPr lang="sv-SE" dirty="0"/>
              <a:t>KF gav i december 2019 omsorgsnämnden mandat att kunna konkurrensutsätta personlig assistans.</a:t>
            </a:r>
          </a:p>
          <a:p>
            <a:r>
              <a:rPr lang="sv-SE" dirty="0"/>
              <a:t>Processen avbryts – kommunen stannar kvar som utförare av personlig assistans </a:t>
            </a:r>
          </a:p>
          <a:p>
            <a:r>
              <a:rPr lang="sv-SE" dirty="0"/>
              <a:t>Ett krav från Vänsterpartiet för att acceptera budgeten</a:t>
            </a:r>
          </a:p>
        </p:txBody>
      </p:sp>
    </p:spTree>
    <p:extLst>
      <p:ext uri="{BB962C8B-B14F-4D97-AF65-F5344CB8AC3E}">
        <p14:creationId xmlns:p14="http://schemas.microsoft.com/office/powerpoint/2010/main" val="2114697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C14912-3E4C-7D4C-9F40-16905A6FA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Alla satsningar tillsammans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4B691AF-2BFF-0745-8395-DFFFBDB95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67720" cy="491045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sv-SE" sz="3000" dirty="0"/>
              <a:t>Resurstillskott sociala välfärden– 47,4 miljoner</a:t>
            </a:r>
          </a:p>
          <a:p>
            <a:pPr marL="514350" indent="-514350">
              <a:buAutoNum type="arabicPeriod"/>
            </a:pPr>
            <a:r>
              <a:rPr lang="sv-SE" sz="3000" dirty="0"/>
              <a:t>Yrkessvenska inom äldreomsorgen – 5 miljoner</a:t>
            </a:r>
          </a:p>
          <a:p>
            <a:pPr marL="514350" indent="-514350">
              <a:buAutoNum type="arabicPeriod"/>
            </a:pPr>
            <a:r>
              <a:rPr lang="sv-SE" sz="3000" dirty="0"/>
              <a:t>Stöd till kulturlivet – 4,2 miljoner</a:t>
            </a:r>
          </a:p>
          <a:p>
            <a:pPr marL="514350" indent="-514350">
              <a:buAutoNum type="arabicPeriod"/>
            </a:pPr>
            <a:r>
              <a:rPr lang="sv-SE" sz="3000" dirty="0"/>
              <a:t>Stöd till besöksnäringen - 2 miljoner</a:t>
            </a:r>
          </a:p>
          <a:p>
            <a:pPr marL="514350" indent="-514350">
              <a:buAutoNum type="arabicPeriod"/>
            </a:pPr>
            <a:r>
              <a:rPr lang="sv-SE" sz="3000" dirty="0"/>
              <a:t>Handlingsplan </a:t>
            </a:r>
            <a:r>
              <a:rPr lang="sv-SE" sz="3000" dirty="0" err="1"/>
              <a:t>Gränby</a:t>
            </a:r>
            <a:r>
              <a:rPr lang="sv-SE" sz="3000" dirty="0"/>
              <a:t> – 5 miljoner </a:t>
            </a:r>
          </a:p>
          <a:p>
            <a:pPr marL="514350" indent="-514350">
              <a:buAutoNum type="arabicPeriod"/>
            </a:pPr>
            <a:endParaRPr lang="sv-SE" sz="3000" dirty="0"/>
          </a:p>
          <a:p>
            <a:pPr marL="0" indent="0">
              <a:buNone/>
            </a:pPr>
            <a:r>
              <a:rPr lang="sv-SE" sz="3000" dirty="0">
                <a:solidFill>
                  <a:srgbClr val="000000"/>
                </a:solidFill>
                <a:latin typeface="Calibri" panose="020F0502020204030204" pitchFamily="34" charset="0"/>
              </a:rPr>
              <a:t>De fem överenskomna satsningarna som presenteras idag är 63,6 miljoner. Ytterligare en gemensam satsning presenteras efter sommaren. Total storlek på budgetöverenskommelsen är 76,6 miljoner. I höst presenterar Mittenstyret respektive V sina egna heltäckande budgetförslag.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218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2C6899-316B-4AB2-BE2B-F847BF219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426"/>
            <a:ext cx="10515600" cy="1325563"/>
          </a:xfrm>
        </p:spPr>
        <p:txBody>
          <a:bodyPr>
            <a:normAutofit/>
          </a:bodyPr>
          <a:lstStyle/>
          <a:p>
            <a:r>
              <a:rPr lang="sv-SE" sz="5000" b="1" dirty="0"/>
              <a:t>Det ekonomiska läget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99B832-5881-422E-9F17-7F044A1BD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989"/>
            <a:ext cx="10515600" cy="4351338"/>
          </a:xfrm>
        </p:spPr>
        <p:txBody>
          <a:bodyPr/>
          <a:lstStyle/>
          <a:p>
            <a:r>
              <a:rPr lang="sv-SE" dirty="0"/>
              <a:t>Var ett tufft ekonomiskt läge för 2021 redan innan </a:t>
            </a:r>
            <a:r>
              <a:rPr lang="sv-SE" dirty="0" err="1"/>
              <a:t>corona</a:t>
            </a:r>
            <a:endParaRPr lang="sv-SE" dirty="0"/>
          </a:p>
          <a:p>
            <a:r>
              <a:rPr lang="sv-SE" dirty="0"/>
              <a:t>Läget har förvärrats av </a:t>
            </a:r>
            <a:r>
              <a:rPr lang="sv-SE" dirty="0" err="1"/>
              <a:t>coronakrisen</a:t>
            </a:r>
            <a:r>
              <a:rPr lang="sv-SE" dirty="0"/>
              <a:t> med minskade skatteintäkter. Avvikelse från prognos i februari efter att ha räknat in statsbidrag är </a:t>
            </a:r>
            <a:br>
              <a:rPr lang="sv-SE" dirty="0"/>
            </a:br>
            <a:r>
              <a:rPr lang="sv-SE" dirty="0"/>
              <a:t>-142 miljoner.</a:t>
            </a:r>
          </a:p>
          <a:p>
            <a:endParaRPr lang="sv-SE" dirty="0"/>
          </a:p>
        </p:txBody>
      </p:sp>
      <p:graphicFrame>
        <p:nvGraphicFramePr>
          <p:cNvPr id="4" name="Platshållare för innehåll 6">
            <a:extLst>
              <a:ext uri="{FF2B5EF4-FFF2-40B4-BE49-F238E27FC236}">
                <a16:creationId xmlns:a16="http://schemas.microsoft.com/office/drawing/2014/main" id="{2B08F9E3-15DD-294A-8036-2026E0E1B5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662574"/>
              </p:ext>
            </p:extLst>
          </p:nvPr>
        </p:nvGraphicFramePr>
        <p:xfrm>
          <a:off x="1028136" y="3569295"/>
          <a:ext cx="8414227" cy="2728969"/>
        </p:xfrm>
        <a:graphic>
          <a:graphicData uri="http://schemas.openxmlformats.org/drawingml/2006/table">
            <a:tbl>
              <a:tblPr/>
              <a:tblGrid>
                <a:gridCol w="4663440">
                  <a:extLst>
                    <a:ext uri="{9D8B030D-6E8A-4147-A177-3AD203B41FA5}">
                      <a16:colId xmlns:a16="http://schemas.microsoft.com/office/drawing/2014/main" val="3116030314"/>
                    </a:ext>
                  </a:extLst>
                </a:gridCol>
                <a:gridCol w="807184">
                  <a:extLst>
                    <a:ext uri="{9D8B030D-6E8A-4147-A177-3AD203B41FA5}">
                      <a16:colId xmlns:a16="http://schemas.microsoft.com/office/drawing/2014/main" val="2118658661"/>
                    </a:ext>
                  </a:extLst>
                </a:gridCol>
                <a:gridCol w="981201">
                  <a:extLst>
                    <a:ext uri="{9D8B030D-6E8A-4147-A177-3AD203B41FA5}">
                      <a16:colId xmlns:a16="http://schemas.microsoft.com/office/drawing/2014/main" val="638745111"/>
                    </a:ext>
                  </a:extLst>
                </a:gridCol>
                <a:gridCol w="981201">
                  <a:extLst>
                    <a:ext uri="{9D8B030D-6E8A-4147-A177-3AD203B41FA5}">
                      <a16:colId xmlns:a16="http://schemas.microsoft.com/office/drawing/2014/main" val="2285341213"/>
                    </a:ext>
                  </a:extLst>
                </a:gridCol>
                <a:gridCol w="981201">
                  <a:extLst>
                    <a:ext uri="{9D8B030D-6E8A-4147-A177-3AD203B41FA5}">
                      <a16:colId xmlns:a16="http://schemas.microsoft.com/office/drawing/2014/main" val="2783331876"/>
                    </a:ext>
                  </a:extLst>
                </a:gridCol>
              </a:tblGrid>
              <a:tr h="257425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</a:rPr>
                        <a:t>SKR:s scenario från 29 april med den definitiva befolkningsprognosen KP2020, avvikelse från SKR:s prognos från februari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C9C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933781"/>
                  </a:ext>
                </a:extLst>
              </a:tr>
              <a:tr h="21623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917087"/>
                  </a:ext>
                </a:extLst>
              </a:tr>
              <a:tr h="21623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Kommunalskatt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-362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-241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-271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-361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727911"/>
                  </a:ext>
                </a:extLst>
              </a:tr>
              <a:tr h="432473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Generella statsbidrag och utjämning exklusive tillskott i vårändringsbudgeten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461233"/>
                  </a:ext>
                </a:extLst>
              </a:tr>
              <a:tr h="30958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Summa avvikelse  före tillskotten i statsbidrag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1" i="0" u="none" strike="noStrike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-362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1" i="0" u="none" strike="noStrike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-336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1" i="0" u="none" strike="noStrike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-285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1" i="0" u="none" strike="noStrike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-339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14461"/>
                  </a:ext>
                </a:extLst>
              </a:tr>
              <a:tr h="207999">
                <a:tc>
                  <a:txBody>
                    <a:bodyPr/>
                    <a:lstStyle/>
                    <a:p>
                      <a:pPr algn="l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869879"/>
                  </a:ext>
                </a:extLst>
              </a:tr>
              <a:tr h="21623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Summa tillskott i generella statsbidrag (per 18 maj)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963766"/>
                  </a:ext>
                </a:extLst>
              </a:tr>
              <a:tr h="207999">
                <a:tc>
                  <a:txBody>
                    <a:bodyPr/>
                    <a:lstStyle/>
                    <a:p>
                      <a:pPr algn="l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367923"/>
                  </a:ext>
                </a:extLst>
              </a:tr>
              <a:tr h="432473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Avvikelse inräknat tillskotten i generella statsbidrag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-142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1" i="0" u="none" strike="noStrike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Source Sans Pro" panose="020B0503030403020204" pitchFamily="34" charset="0"/>
                        </a:rPr>
                        <a:t>-145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595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20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2D2CAD-DF94-4BAE-806D-1F55F9C0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000" b="1" dirty="0"/>
              <a:t>Det parlamentariska läget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DEE484-AE35-490C-877C-61CCA2C19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34511" cy="4631619"/>
          </a:xfrm>
        </p:spPr>
        <p:txBody>
          <a:bodyPr>
            <a:normAutofit/>
          </a:bodyPr>
          <a:lstStyle/>
          <a:p>
            <a:r>
              <a:rPr lang="sv-SE" dirty="0"/>
              <a:t>S, L och MP styr i minoritet (35/81). Det innebär att Mittenstyret behöver stöd för att få igenom sin budget utan ändringar. </a:t>
            </a:r>
          </a:p>
          <a:p>
            <a:r>
              <a:rPr lang="sv-SE" dirty="0"/>
              <a:t>Förra året fick Mittenstyret stöd av V genom en budgetöverenskommelse om det så kallade ”välfärdspaketet”</a:t>
            </a:r>
          </a:p>
          <a:p>
            <a:r>
              <a:rPr lang="sv-SE" dirty="0"/>
              <a:t>Nu är det ännu viktigare, med tanke på </a:t>
            </a:r>
            <a:r>
              <a:rPr lang="sv-SE" dirty="0" err="1"/>
              <a:t>corona</a:t>
            </a:r>
            <a:r>
              <a:rPr lang="sv-SE" dirty="0"/>
              <a:t> och osäkerheten kring det ekonomiska läget, att vi har en sammanhållen och förutsägbar budgetprocess</a:t>
            </a:r>
          </a:p>
          <a:p>
            <a:r>
              <a:rPr lang="sv-SE" dirty="0"/>
              <a:t>För att garantera att budgeten går igenom utan förändringar ger V därför sitt stöd till styrets budget i utbyte mot satsningarna som presenteras idag</a:t>
            </a:r>
          </a:p>
        </p:txBody>
      </p:sp>
    </p:spTree>
    <p:extLst>
      <p:ext uri="{BB962C8B-B14F-4D97-AF65-F5344CB8AC3E}">
        <p14:creationId xmlns:p14="http://schemas.microsoft.com/office/powerpoint/2010/main" val="176615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75795-C157-49F9-8ABE-B1A676BF0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Vad innebär detta i budgetprocessen?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EA4789-D58E-46C5-9F5E-17F2E54B9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779"/>
            <a:ext cx="10515600" cy="4351338"/>
          </a:xfrm>
        </p:spPr>
        <p:txBody>
          <a:bodyPr/>
          <a:lstStyle/>
          <a:p>
            <a:r>
              <a:rPr lang="sv-SE" dirty="0"/>
              <a:t>Mittenstyret och Vänsterpartiet lägger egna budgetförslag med dessa gemensamma satsningar</a:t>
            </a:r>
          </a:p>
          <a:p>
            <a:r>
              <a:rPr lang="sv-SE" dirty="0"/>
              <a:t>När Vänsterpartiets budget faller röstar V aktivt på Mittenstyrets budget eftersom den innehåller förslag som både parter har kommit överens om</a:t>
            </a:r>
          </a:p>
          <a:p>
            <a:r>
              <a:rPr lang="sv-SE" dirty="0"/>
              <a:t>Mål och budget klubbas i kommunfullmäktige i november.</a:t>
            </a:r>
          </a:p>
        </p:txBody>
      </p:sp>
    </p:spTree>
    <p:extLst>
      <p:ext uri="{BB962C8B-B14F-4D97-AF65-F5344CB8AC3E}">
        <p14:creationId xmlns:p14="http://schemas.microsoft.com/office/powerpoint/2010/main" val="372354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ADE479-B9C7-44F8-8579-A48A1BE5E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00062"/>
            <a:ext cx="10515600" cy="1325563"/>
          </a:xfrm>
        </p:spPr>
        <p:txBody>
          <a:bodyPr>
            <a:normAutofit/>
          </a:bodyPr>
          <a:lstStyle/>
          <a:p>
            <a:r>
              <a:rPr lang="sv-SE" sz="4800" b="1" dirty="0"/>
              <a:t>Ekonomiskt ramverk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868CB2-1D27-4AA9-9C46-83EB4FF83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58689" cy="5032375"/>
          </a:xfrm>
        </p:spPr>
        <p:txBody>
          <a:bodyPr>
            <a:noAutofit/>
          </a:bodyPr>
          <a:lstStyle/>
          <a:p>
            <a:r>
              <a:rPr lang="sv-SE" sz="3000" dirty="0"/>
              <a:t>Mittenstyret och V överens om ett ekonomisk ramverk</a:t>
            </a:r>
          </a:p>
          <a:p>
            <a:r>
              <a:rPr lang="sv-SE" sz="3000" dirty="0"/>
              <a:t>Bibehållen skattesats </a:t>
            </a:r>
          </a:p>
          <a:p>
            <a:r>
              <a:rPr lang="sv-SE" sz="3000" dirty="0"/>
              <a:t>Tillfälligt sänkt överskott från 2% till 1,5%</a:t>
            </a:r>
          </a:p>
        </p:txBody>
      </p:sp>
    </p:spTree>
    <p:extLst>
      <p:ext uri="{BB962C8B-B14F-4D97-AF65-F5344CB8AC3E}">
        <p14:creationId xmlns:p14="http://schemas.microsoft.com/office/powerpoint/2010/main" val="71748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9D6A45-2843-4400-A312-1E3834D9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1. Tillskott till sociala välfärden – 47,4 mkr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7BD34D-666E-4C45-A26B-E34FED6F9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 socialnämnden (SCN): utökad finansiering med 15 mkr</a:t>
            </a:r>
          </a:p>
          <a:p>
            <a:pPr fontAlgn="base"/>
            <a:r>
              <a:rPr lang="sv-SE" dirty="0"/>
              <a:t>För omsorgsnämnden (OSN): utökad finansiering med 15 mkr samt minskat effektiviseringskrav med 17,4 mkr (från 2,5% i effektivisering till 1,0%).</a:t>
            </a:r>
          </a:p>
          <a:p>
            <a:pPr fontAlgn="base"/>
            <a:r>
              <a:rPr lang="sv-SE" dirty="0"/>
              <a:t>De andra nämnderna återkommer vi till i våra respektive budgetförslag.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447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1DED4B-2605-4275-B36C-084E3FA08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78013"/>
            <a:ext cx="10710333" cy="1325563"/>
          </a:xfrm>
        </p:spPr>
        <p:txBody>
          <a:bodyPr/>
          <a:lstStyle/>
          <a:p>
            <a:r>
              <a:rPr lang="sv-SE" b="1" dirty="0"/>
              <a:t>2. Satsning på yrkessvenska inom äldreomsorgen – 5 mkr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851C48-5D7C-496F-8565-356A35EB3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7847"/>
            <a:ext cx="10515600" cy="4351338"/>
          </a:xfrm>
          <a:noFill/>
        </p:spPr>
        <p:txBody>
          <a:bodyPr>
            <a:normAutofit/>
          </a:bodyPr>
          <a:lstStyle/>
          <a:p>
            <a:r>
              <a:rPr lang="sv-SE" sz="3000" dirty="0"/>
              <a:t>Viss personal inom äldreomsorgen och omsorgen har inte tillräckligt goda svenskkunskaper.</a:t>
            </a:r>
          </a:p>
          <a:p>
            <a:r>
              <a:rPr lang="sv-SE" sz="3000" dirty="0"/>
              <a:t>Att inte göra sig förstådd är ett problem både för personalen och för brukarna. </a:t>
            </a:r>
          </a:p>
          <a:p>
            <a:r>
              <a:rPr lang="sv-SE" sz="3000" dirty="0"/>
              <a:t>Därför gör vi en volymhöjande satsning på 5 miljoner som gör att anställda kan läsa yrkessvenska på arbetstid på 10%</a:t>
            </a:r>
          </a:p>
          <a:p>
            <a:r>
              <a:rPr lang="sv-SE" sz="3000" dirty="0"/>
              <a:t>En satsning på 5 mkr omfattar ca 80 anställda per år</a:t>
            </a:r>
            <a:endParaRPr lang="sv-SE" sz="3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2305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910E4C-70B7-4F06-9159-F67AC2E3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3. Stöd till kulturlivet – 4,2 mkr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15407C-9511-477A-9F99-10974AA4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000" dirty="0"/>
              <a:t>Coronakrisen har slagit hårt mot kulturverksamheter och stöd behövs</a:t>
            </a:r>
          </a:p>
          <a:p>
            <a:r>
              <a:rPr lang="sv-SE" sz="3000" dirty="0"/>
              <a:t>Mer information på pressträff med kulturnämndens ordförande (Linda Eskilsson, MP) och Tobias Smedberg på onsdag 1/7</a:t>
            </a:r>
          </a:p>
        </p:txBody>
      </p:sp>
    </p:spTree>
    <p:extLst>
      <p:ext uri="{BB962C8B-B14F-4D97-AF65-F5344CB8AC3E}">
        <p14:creationId xmlns:p14="http://schemas.microsoft.com/office/powerpoint/2010/main" val="3206102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0BD29F-5915-46E1-98F0-61BB99905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4. Stöd till besöksnäringen – 2 mkr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E9FEAB-00DF-4348-897E-7FE98B9A8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000" dirty="0"/>
              <a:t>Coronakrisen har slagit hårt även hårt mot besöksnäringen</a:t>
            </a:r>
          </a:p>
          <a:p>
            <a:r>
              <a:rPr lang="sv-SE" sz="3000" dirty="0"/>
              <a:t>Viktigt bransch för unga och nya på arbetsmarknaden</a:t>
            </a:r>
          </a:p>
          <a:p>
            <a:r>
              <a:rPr lang="sv-SE" sz="3000" dirty="0"/>
              <a:t>En nivåhöjande satsning på 2 miljoner för att få fler att besöka Uppsala vilket stimulerar besöksnäringen</a:t>
            </a:r>
          </a:p>
        </p:txBody>
      </p:sp>
    </p:spTree>
    <p:extLst>
      <p:ext uri="{BB962C8B-B14F-4D97-AF65-F5344CB8AC3E}">
        <p14:creationId xmlns:p14="http://schemas.microsoft.com/office/powerpoint/2010/main" val="391019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664</Words>
  <Application>Microsoft Office PowerPoint</Application>
  <PresentationFormat>Bredbild</PresentationFormat>
  <Paragraphs>105</Paragraphs>
  <Slides>12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Source Sans Pro</vt:lpstr>
      <vt:lpstr>Office-tema</vt:lpstr>
      <vt:lpstr> Ett återhämtningspaket för ett  starkare Uppsala efter coronakrisen</vt:lpstr>
      <vt:lpstr>Det ekonomiska läget</vt:lpstr>
      <vt:lpstr>Det parlamentariska läget</vt:lpstr>
      <vt:lpstr>Vad innebär detta i budgetprocessen?</vt:lpstr>
      <vt:lpstr>Ekonomiskt ramverk</vt:lpstr>
      <vt:lpstr>1. Tillskott till sociala välfärden – 47,4 mkr</vt:lpstr>
      <vt:lpstr>2. Satsning på yrkessvenska inom äldreomsorgen – 5 mkr</vt:lpstr>
      <vt:lpstr>3. Stöd till kulturlivet – 4,2 mkr</vt:lpstr>
      <vt:lpstr>4. Stöd till besöksnäringen – 2 mkr</vt:lpstr>
      <vt:lpstr>5. Handlingsplan Gränby – 5 mkr</vt:lpstr>
      <vt:lpstr>Upphandlingen av personlig assistans avbryts</vt:lpstr>
      <vt:lpstr>Alla satsningar tillsammans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Budgetök mittenstyret V</dc:title>
  <dc:creator>Anthony Dawn</dc:creator>
  <cp:lastModifiedBy>Cavelier Bizas Pavlos (Politisk sekreterare)</cp:lastModifiedBy>
  <cp:revision>45</cp:revision>
  <cp:lastPrinted>2020-06-29T10:48:34Z</cp:lastPrinted>
  <dcterms:created xsi:type="dcterms:W3CDTF">2020-06-23T11:23:00Z</dcterms:created>
  <dcterms:modified xsi:type="dcterms:W3CDTF">2020-06-29T10:50:47Z</dcterms:modified>
</cp:coreProperties>
</file>